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1705" r:id="rId2"/>
    <p:sldId id="1709" r:id="rId3"/>
    <p:sldId id="1667" r:id="rId4"/>
    <p:sldId id="1710" r:id="rId5"/>
    <p:sldId id="1670" r:id="rId6"/>
    <p:sldId id="1674" r:id="rId7"/>
    <p:sldId id="1668" r:id="rId8"/>
    <p:sldId id="1675" r:id="rId9"/>
    <p:sldId id="1720" r:id="rId10"/>
    <p:sldId id="1706" r:id="rId11"/>
    <p:sldId id="1680" r:id="rId12"/>
    <p:sldId id="1681" r:id="rId13"/>
    <p:sldId id="1707" r:id="rId14"/>
    <p:sldId id="1682" r:id="rId15"/>
    <p:sldId id="1683" r:id="rId16"/>
    <p:sldId id="1691" r:id="rId17"/>
    <p:sldId id="1716" r:id="rId18"/>
    <p:sldId id="1684" r:id="rId19"/>
    <p:sldId id="1685" r:id="rId20"/>
    <p:sldId id="1688" r:id="rId21"/>
    <p:sldId id="1687" r:id="rId22"/>
    <p:sldId id="1689" r:id="rId23"/>
    <p:sldId id="1712" r:id="rId24"/>
    <p:sldId id="1713" r:id="rId25"/>
    <p:sldId id="1721" r:id="rId26"/>
    <p:sldId id="1722" r:id="rId27"/>
    <p:sldId id="1723" r:id="rId28"/>
    <p:sldId id="1724" r:id="rId29"/>
    <p:sldId id="1725" r:id="rId30"/>
    <p:sldId id="1717" r:id="rId31"/>
    <p:sldId id="1695" r:id="rId32"/>
    <p:sldId id="1697" r:id="rId33"/>
    <p:sldId id="1698" r:id="rId34"/>
    <p:sldId id="1699" r:id="rId35"/>
    <p:sldId id="257" r:id="rId36"/>
    <p:sldId id="1726" r:id="rId37"/>
    <p:sldId id="1666" r:id="rId38"/>
    <p:sldId id="170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63"/>
    <p:restoredTop sz="84946"/>
  </p:normalViewPr>
  <p:slideViewPr>
    <p:cSldViewPr snapToGrid="0" snapToObjects="1">
      <p:cViewPr varScale="1">
        <p:scale>
          <a:sx n="73" d="100"/>
          <a:sy n="73" d="100"/>
        </p:scale>
        <p:origin x="1435" y="58"/>
      </p:cViewPr>
      <p:guideLst/>
    </p:cSldViewPr>
  </p:slideViewPr>
  <p:outlineViewPr>
    <p:cViewPr>
      <p:scale>
        <a:sx n="33" d="100"/>
        <a:sy n="33" d="100"/>
      </p:scale>
      <p:origin x="0" y="-3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6CC2D-EFCE-E344-8727-DD807F6E1D8B}" type="datetimeFigureOut">
              <a:rPr lang="en-US" smtClean="0"/>
              <a:t>6/19/2021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3205B-70B2-6641-B2E1-D741F49B25E8}" type="slidenum">
              <a:rPr lang="en-US" smtClean="0"/>
              <a:t>‹#›</a:t>
            </a:fld>
            <a:endParaRPr lang="en-US"/>
          </a:p>
        </p:txBody>
      </p:sp>
    </p:spTree>
    <p:extLst>
      <p:ext uri="{BB962C8B-B14F-4D97-AF65-F5344CB8AC3E}">
        <p14:creationId xmlns:p14="http://schemas.microsoft.com/office/powerpoint/2010/main" val="154421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3</a:t>
            </a:fld>
            <a:endParaRPr lang="en-US"/>
          </a:p>
        </p:txBody>
      </p:sp>
    </p:spTree>
    <p:extLst>
      <p:ext uri="{BB962C8B-B14F-4D97-AF65-F5344CB8AC3E}">
        <p14:creationId xmlns:p14="http://schemas.microsoft.com/office/powerpoint/2010/main" val="2624449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03205B-70B2-6641-B2E1-D741F49B25E8}" type="slidenum">
              <a:rPr lang="en-US" smtClean="0"/>
              <a:t>8</a:t>
            </a:fld>
            <a:endParaRPr lang="en-US"/>
          </a:p>
        </p:txBody>
      </p:sp>
    </p:spTree>
    <p:extLst>
      <p:ext uri="{BB962C8B-B14F-4D97-AF65-F5344CB8AC3E}">
        <p14:creationId xmlns:p14="http://schemas.microsoft.com/office/powerpoint/2010/main" val="204347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a:t>
            </a:r>
            <a:r>
              <a:rPr lang="en-US" altLang="zh-CN" baseline="0" dirty="0"/>
              <a:t> design consideration is that graphs in different scenarios require different supports</a:t>
            </a:r>
          </a:p>
          <a:p>
            <a:pPr marL="171450" indent="-171450">
              <a:buFont typeface="Arial" charset="0"/>
              <a:buChar char="•"/>
            </a:pPr>
            <a:r>
              <a:rPr lang="en-US" altLang="zh-CN" baseline="0" dirty="0"/>
              <a:t>Community detection: system needs to be memory efficient, and support random walk and graph sampling</a:t>
            </a:r>
          </a:p>
          <a:p>
            <a:pPr marL="171450" indent="-171450">
              <a:buFont typeface="Arial" charset="0"/>
              <a:buChar char="•"/>
            </a:pPr>
            <a:r>
              <a:rPr lang="en-US" altLang="zh-CN" dirty="0"/>
              <a:t>Drug discovery,</a:t>
            </a:r>
            <a:r>
              <a:rPr lang="en-US" altLang="zh-CN" baseline="0" dirty="0"/>
              <a:t> protein property prediction: batching is a high priority</a:t>
            </a:r>
          </a:p>
          <a:p>
            <a:pPr marL="171450" indent="-171450">
              <a:buFont typeface="Arial" charset="0"/>
              <a:buChar char="•"/>
            </a:pPr>
            <a:r>
              <a:rPr lang="en-US" altLang="zh-CN" dirty="0"/>
              <a:t>The</a:t>
            </a:r>
            <a:r>
              <a:rPr lang="en-US" altLang="zh-CN" baseline="0" dirty="0"/>
              <a:t> system should support graph mutation</a:t>
            </a:r>
          </a:p>
          <a:p>
            <a:pPr marL="171450" indent="-171450">
              <a:buFont typeface="Arial" charset="0"/>
              <a:buChar char="•"/>
            </a:pPr>
            <a:r>
              <a:rPr lang="en-US" altLang="zh-CN" baseline="0" dirty="0"/>
              <a:t>For example, this graph here represents the interactions in a search engine. A task could be given a query, what is the page returned? This can be casted as a link prediction problem on this graph.</a:t>
            </a:r>
          </a:p>
          <a:p>
            <a:pPr marL="171450" indent="-171450">
              <a:buFont typeface="Arial" charset="0"/>
              <a:buChar char="•"/>
            </a:pPr>
            <a:endParaRPr lang="en-US" altLang="zh-CN" dirty="0"/>
          </a:p>
        </p:txBody>
      </p:sp>
      <p:sp>
        <p:nvSpPr>
          <p:cNvPr id="4" name="灯片编号占位符 3"/>
          <p:cNvSpPr>
            <a:spLocks noGrp="1"/>
          </p:cNvSpPr>
          <p:nvPr>
            <p:ph type="sldNum" sz="quarter" idx="10"/>
          </p:nvPr>
        </p:nvSpPr>
        <p:spPr/>
        <p:txBody>
          <a:bodyPr/>
          <a:lstStyle/>
          <a:p>
            <a:fld id="{DA1D9665-EDDC-4B65-A5EC-9F3F11A394B6}" type="slidenum">
              <a:rPr lang="zh-CN" altLang="en-US" smtClean="0"/>
              <a:t>10</a:t>
            </a:fld>
            <a:endParaRPr lang="zh-CN" altLang="en-US"/>
          </a:p>
        </p:txBody>
      </p:sp>
    </p:spTree>
    <p:extLst>
      <p:ext uri="{BB962C8B-B14F-4D97-AF65-F5344CB8AC3E}">
        <p14:creationId xmlns:p14="http://schemas.microsoft.com/office/powerpoint/2010/main" val="432679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22</a:t>
            </a:fld>
            <a:endParaRPr lang="en-US"/>
          </a:p>
        </p:txBody>
      </p:sp>
    </p:spTree>
    <p:extLst>
      <p:ext uri="{BB962C8B-B14F-4D97-AF65-F5344CB8AC3E}">
        <p14:creationId xmlns:p14="http://schemas.microsoft.com/office/powerpoint/2010/main" val="376416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23</a:t>
            </a:fld>
            <a:endParaRPr lang="en-US"/>
          </a:p>
        </p:txBody>
      </p:sp>
    </p:spTree>
    <p:extLst>
      <p:ext uri="{BB962C8B-B14F-4D97-AF65-F5344CB8AC3E}">
        <p14:creationId xmlns:p14="http://schemas.microsoft.com/office/powerpoint/2010/main" val="208392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24</a:t>
            </a:fld>
            <a:endParaRPr lang="en-US"/>
          </a:p>
        </p:txBody>
      </p:sp>
    </p:spTree>
    <p:extLst>
      <p:ext uri="{BB962C8B-B14F-4D97-AF65-F5344CB8AC3E}">
        <p14:creationId xmlns:p14="http://schemas.microsoft.com/office/powerpoint/2010/main" val="360229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can be trained in less than one hour as it converges to produce good results. This example also shows the possible ambiguity of relationships, and how the model deals with it.</a:t>
            </a:r>
          </a:p>
        </p:txBody>
      </p:sp>
      <p:sp>
        <p:nvSpPr>
          <p:cNvPr id="4" name="Slide Number Placeholder 3"/>
          <p:cNvSpPr>
            <a:spLocks noGrp="1"/>
          </p:cNvSpPr>
          <p:nvPr>
            <p:ph type="sldNum" sz="quarter" idx="5"/>
          </p:nvPr>
        </p:nvSpPr>
        <p:spPr/>
        <p:txBody>
          <a:bodyPr/>
          <a:lstStyle/>
          <a:p>
            <a:fld id="{1463F541-FB2C-6946-A3AC-BA4AA77BD1D3}" type="slidenum">
              <a:rPr lang="en-US" smtClean="0"/>
              <a:t>35</a:t>
            </a:fld>
            <a:endParaRPr lang="en-US"/>
          </a:p>
        </p:txBody>
      </p:sp>
    </p:spTree>
    <p:extLst>
      <p:ext uri="{BB962C8B-B14F-4D97-AF65-F5344CB8AC3E}">
        <p14:creationId xmlns:p14="http://schemas.microsoft.com/office/powerpoint/2010/main" val="386026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003205B-70B2-6641-B2E1-D741F49B25E8}" type="slidenum">
              <a:rPr lang="en-US" smtClean="0"/>
              <a:t>36</a:t>
            </a:fld>
            <a:endParaRPr lang="en-US"/>
          </a:p>
        </p:txBody>
      </p:sp>
    </p:spTree>
    <p:extLst>
      <p:ext uri="{BB962C8B-B14F-4D97-AF65-F5344CB8AC3E}">
        <p14:creationId xmlns:p14="http://schemas.microsoft.com/office/powerpoint/2010/main" val="2220078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38</a:t>
            </a:fld>
            <a:endParaRPr lang="en-US"/>
          </a:p>
        </p:txBody>
      </p:sp>
    </p:spTree>
    <p:extLst>
      <p:ext uri="{BB962C8B-B14F-4D97-AF65-F5344CB8AC3E}">
        <p14:creationId xmlns:p14="http://schemas.microsoft.com/office/powerpoint/2010/main" val="380373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3F0595-3BD6-764D-B579-902B2A5E6FAE}"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660844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42446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4545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_Custom Layout">
    <p:spTree>
      <p:nvGrpSpPr>
        <p:cNvPr id="1" name=""/>
        <p:cNvGrpSpPr/>
        <p:nvPr/>
      </p:nvGrpSpPr>
      <p:grpSpPr>
        <a:xfrm>
          <a:off x="0" y="0"/>
          <a:ext cx="0" cy="0"/>
          <a:chOff x="0" y="0"/>
          <a:chExt cx="0" cy="0"/>
        </a:xfrm>
      </p:grpSpPr>
      <p:sp>
        <p:nvSpPr>
          <p:cNvPr id="86" name="Shape 86"/>
          <p:cNvSpPr/>
          <p:nvPr/>
        </p:nvSpPr>
        <p:spPr>
          <a:xfrm>
            <a:off x="2494845" y="-1004710"/>
            <a:ext cx="192038" cy="461665"/>
          </a:xfrm>
          <a:prstGeom prst="rect">
            <a:avLst/>
          </a:prstGeom>
          <a:ln w="12700">
            <a:miter lim="400000"/>
          </a:ln>
          <a:extLst>
            <a:ext uri="{C572A759-6A51-4108-AA02-DFA0A04FC94B}">
              <ma14:wrappingTextBoxFlag xmlns:ma14="http://schemas.microsoft.com/office/mac/drawingml/2011/main" xmlns="" val="1"/>
            </a:ext>
          </a:extLst>
        </p:spPr>
        <p:txBody>
          <a:bodyPr wrap="none" lIns="60959" rIns="60959">
            <a:spAutoFit/>
          </a:bodyPr>
          <a:lstStyle/>
          <a:p>
            <a:r>
              <a:rPr sz="2400"/>
              <a:t> </a:t>
            </a:r>
          </a:p>
        </p:txBody>
      </p:sp>
      <p:sp>
        <p:nvSpPr>
          <p:cNvPr id="87" name="Shape 87"/>
          <p:cNvSpPr/>
          <p:nvPr/>
        </p:nvSpPr>
        <p:spPr>
          <a:xfrm>
            <a:off x="498905" y="6544608"/>
            <a:ext cx="4037035" cy="14356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700">
                <a:solidFill>
                  <a:srgbClr val="FFFFFF"/>
                </a:solidFill>
              </a:defRPr>
            </a:lvl1pPr>
          </a:lstStyle>
          <a:p>
            <a:r>
              <a:rPr sz="933"/>
              <a:t>© 2018, Amazon Web Services, Inc. or its Affiliates. All rights reserved.</a:t>
            </a:r>
          </a:p>
        </p:txBody>
      </p:sp>
      <p:sp>
        <p:nvSpPr>
          <p:cNvPr id="88" name="Shape 88"/>
          <p:cNvSpPr>
            <a:spLocks noGrp="1"/>
          </p:cNvSpPr>
          <p:nvPr>
            <p:ph type="title"/>
          </p:nvPr>
        </p:nvSpPr>
        <p:spPr>
          <a:xfrm>
            <a:off x="365760" y="243839"/>
            <a:ext cx="10940405" cy="912427"/>
          </a:xfrm>
          <a:prstGeom prst="rect">
            <a:avLst/>
          </a:prstGeom>
        </p:spPr>
        <p:txBody>
          <a:bodyPr/>
          <a:lstStyle/>
          <a:p>
            <a:r>
              <a:t>标题文本</a:t>
            </a:r>
          </a:p>
        </p:txBody>
      </p:sp>
      <p:sp>
        <p:nvSpPr>
          <p:cNvPr id="89" name="Shape 89"/>
          <p:cNvSpPr/>
          <p:nvPr/>
        </p:nvSpPr>
        <p:spPr>
          <a:xfrm>
            <a:off x="0" y="1115121"/>
            <a:ext cx="12192000" cy="5742881"/>
          </a:xfrm>
          <a:prstGeom prst="rect">
            <a:avLst/>
          </a:prstGeom>
          <a:solidFill>
            <a:srgbClr val="FFFFFF"/>
          </a:solidFill>
          <a:ln w="12700">
            <a:miter lim="400000"/>
          </a:ln>
        </p:spPr>
        <p:txBody>
          <a:bodyPr lIns="60959" rIns="60959" anchor="ctr"/>
          <a:lstStyle/>
          <a:p>
            <a:pPr algn="ctr">
              <a:defRPr>
                <a:solidFill>
                  <a:srgbClr val="FFFFFF"/>
                </a:solidFill>
              </a:defRPr>
            </a:pPr>
            <a:endParaRPr sz="2400"/>
          </a:p>
        </p:txBody>
      </p:sp>
      <p:sp>
        <p:nvSpPr>
          <p:cNvPr id="90" name="Shape 90"/>
          <p:cNvSpPr>
            <a:spLocks noGrp="1"/>
          </p:cNvSpPr>
          <p:nvPr>
            <p:ph type="body" idx="1"/>
          </p:nvPr>
        </p:nvSpPr>
        <p:spPr>
          <a:xfrm>
            <a:off x="365760" y="1279759"/>
            <a:ext cx="11476285" cy="4923353"/>
          </a:xfrm>
          <a:prstGeom prst="rect">
            <a:avLst/>
          </a:prstGeom>
        </p:spPr>
        <p:txBody>
          <a:bodyPr/>
          <a:lstStyle>
            <a:lvl1pPr>
              <a:spcBef>
                <a:spcPts val="267"/>
              </a:spcBef>
              <a:defRPr sz="1467">
                <a:solidFill>
                  <a:srgbClr val="232F3D"/>
                </a:solidFill>
                <a:latin typeface="Lucida Console"/>
                <a:ea typeface="Lucida Console"/>
                <a:cs typeface="Lucida Console"/>
                <a:sym typeface="Lucida Console"/>
              </a:defRPr>
            </a:lvl1pPr>
            <a:lvl2pPr marL="0" indent="609585">
              <a:spcBef>
                <a:spcPts val="267"/>
              </a:spcBef>
              <a:buSzTx/>
              <a:buNone/>
              <a:defRPr sz="1467">
                <a:solidFill>
                  <a:srgbClr val="232F3D"/>
                </a:solidFill>
                <a:latin typeface="Lucida Console"/>
                <a:ea typeface="Lucida Console"/>
                <a:cs typeface="Lucida Console"/>
                <a:sym typeface="Lucida Console"/>
              </a:defRPr>
            </a:lvl2pPr>
            <a:lvl3pPr marL="0" indent="1219170">
              <a:spcBef>
                <a:spcPts val="267"/>
              </a:spcBef>
              <a:buSzTx/>
              <a:buNone/>
              <a:defRPr sz="1467">
                <a:solidFill>
                  <a:srgbClr val="232F3D"/>
                </a:solidFill>
                <a:latin typeface="Lucida Console"/>
                <a:ea typeface="Lucida Console"/>
                <a:cs typeface="Lucida Console"/>
                <a:sym typeface="Lucida Console"/>
              </a:defRPr>
            </a:lvl3pPr>
            <a:lvl4pPr marL="0" indent="1828754">
              <a:spcBef>
                <a:spcPts val="267"/>
              </a:spcBef>
              <a:buSzTx/>
              <a:buNone/>
              <a:defRPr sz="1467">
                <a:solidFill>
                  <a:srgbClr val="232F3D"/>
                </a:solidFill>
                <a:latin typeface="Lucida Console"/>
                <a:ea typeface="Lucida Console"/>
                <a:cs typeface="Lucida Console"/>
                <a:sym typeface="Lucida Console"/>
              </a:defRPr>
            </a:lvl4pPr>
            <a:lvl5pPr marL="0" indent="2438339">
              <a:spcBef>
                <a:spcPts val="267"/>
              </a:spcBef>
              <a:buSzTx/>
              <a:buNone/>
              <a:defRPr sz="1467">
                <a:solidFill>
                  <a:srgbClr val="232F3D"/>
                </a:solidFill>
                <a:latin typeface="Lucida Console"/>
                <a:ea typeface="Lucida Console"/>
                <a:cs typeface="Lucida Console"/>
                <a:sym typeface="Lucida Console"/>
              </a:defRPr>
            </a:lvl5pPr>
          </a:lstStyle>
          <a:p>
            <a:r>
              <a:t>正文级别 1</a:t>
            </a:r>
          </a:p>
          <a:p>
            <a:pPr lvl="1"/>
            <a:r>
              <a:t>正文级别 2</a:t>
            </a:r>
          </a:p>
          <a:p>
            <a:pPr lvl="2"/>
            <a:r>
              <a:t>正文级别 3</a:t>
            </a:r>
          </a:p>
          <a:p>
            <a:pPr lvl="3"/>
            <a:r>
              <a:t>正文级别 4</a:t>
            </a:r>
          </a:p>
          <a:p>
            <a:pPr lvl="4"/>
            <a:r>
              <a:t>正文级别 5</a:t>
            </a: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85877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pic>
        <p:nvPicPr>
          <p:cNvPr id="7" name="Picture 6">
            <a:extLst>
              <a:ext uri="{FF2B5EF4-FFF2-40B4-BE49-F238E27FC236}">
                <a16:creationId xmlns:a16="http://schemas.microsoft.com/office/drawing/2014/main" id="{3340A334-2D8F-254D-A17D-43C7BC5CFB83}"/>
              </a:ext>
            </a:extLst>
          </p:cNvPr>
          <p:cNvPicPr>
            <a:picLocks noChangeAspect="1"/>
          </p:cNvPicPr>
          <p:nvPr userDrawn="1"/>
        </p:nvPicPr>
        <p:blipFill>
          <a:blip r:embed="rId2"/>
          <a:stretch>
            <a:fillRect/>
          </a:stretch>
        </p:blipFill>
        <p:spPr>
          <a:xfrm>
            <a:off x="116738" y="6326104"/>
            <a:ext cx="810696" cy="425615"/>
          </a:xfrm>
          <a:prstGeom prst="rect">
            <a:avLst/>
          </a:prstGeom>
        </p:spPr>
      </p:pic>
    </p:spTree>
    <p:extLst>
      <p:ext uri="{BB962C8B-B14F-4D97-AF65-F5344CB8AC3E}">
        <p14:creationId xmlns:p14="http://schemas.microsoft.com/office/powerpoint/2010/main" val="42426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F0595-3BD6-764D-B579-902B2A5E6FAE}" type="datetimeFigureOut">
              <a:rPr lang="en-US" smtClean="0"/>
              <a:t>6/19/2021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987760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3F0595-3BD6-764D-B579-902B2A5E6FAE}" type="datetimeFigureOut">
              <a:rPr lang="en-US" smtClean="0"/>
              <a:t>6/19/2021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24376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3F0595-3BD6-764D-B579-902B2A5E6FAE}" type="datetimeFigureOut">
              <a:rPr lang="en-US" smtClean="0"/>
              <a:t>6/19/2021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EA841C-F492-214F-BE74-25F879D30845}" type="slidenum">
              <a:rPr lang="en-US" smtClean="0"/>
              <a:t>‹#›</a:t>
            </a:fld>
            <a:endParaRPr lang="en-US"/>
          </a:p>
        </p:txBody>
      </p:sp>
      <p:pic>
        <p:nvPicPr>
          <p:cNvPr id="10" name="Picture 9">
            <a:extLst>
              <a:ext uri="{FF2B5EF4-FFF2-40B4-BE49-F238E27FC236}">
                <a16:creationId xmlns:a16="http://schemas.microsoft.com/office/drawing/2014/main" id="{81DFEF60-8191-EA4C-9D07-0070BD69FDCE}"/>
              </a:ext>
            </a:extLst>
          </p:cNvPr>
          <p:cNvPicPr>
            <a:picLocks noChangeAspect="1"/>
          </p:cNvPicPr>
          <p:nvPr userDrawn="1"/>
        </p:nvPicPr>
        <p:blipFill>
          <a:blip r:embed="rId2"/>
          <a:stretch>
            <a:fillRect/>
          </a:stretch>
        </p:blipFill>
        <p:spPr>
          <a:xfrm>
            <a:off x="6813331" y="6264395"/>
            <a:ext cx="1045779" cy="549034"/>
          </a:xfrm>
          <a:prstGeom prst="rect">
            <a:avLst/>
          </a:prstGeom>
        </p:spPr>
      </p:pic>
    </p:spTree>
    <p:extLst>
      <p:ext uri="{BB962C8B-B14F-4D97-AF65-F5344CB8AC3E}">
        <p14:creationId xmlns:p14="http://schemas.microsoft.com/office/powerpoint/2010/main" val="30999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3F0595-3BD6-764D-B579-902B2A5E6FAE}" type="datetimeFigureOut">
              <a:rPr lang="en-US" smtClean="0"/>
              <a:t>6/19/2021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1727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F0595-3BD6-764D-B579-902B2A5E6FAE}" type="datetimeFigureOut">
              <a:rPr lang="en-US" smtClean="0"/>
              <a:t>6/19/2021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263786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6/19/2021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04858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6/19/2021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3015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05248"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F0595-3BD6-764D-B579-902B2A5E6FAE}" type="datetimeFigureOut">
              <a:rPr lang="en-US" smtClean="0"/>
              <a:t>6/19/2021</a:t>
            </a:fld>
            <a:endParaRPr lang="en-US"/>
          </a:p>
        </p:txBody>
      </p:sp>
      <p:sp>
        <p:nvSpPr>
          <p:cNvPr id="5" name="Footer Placeholder 4"/>
          <p:cNvSpPr>
            <a:spLocks noGrp="1"/>
          </p:cNvSpPr>
          <p:nvPr>
            <p:ph type="ftr" sz="quarter" idx="3"/>
          </p:nvPr>
        </p:nvSpPr>
        <p:spPr>
          <a:xfrm>
            <a:off x="6377048" y="6356350"/>
            <a:ext cx="17763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A841C-F492-214F-BE74-25F879D30845}" type="slidenum">
              <a:rPr lang="en-US" smtClean="0"/>
              <a:t>‹#›</a:t>
            </a:fld>
            <a:endParaRPr lang="en-US"/>
          </a:p>
        </p:txBody>
      </p:sp>
      <p:pic>
        <p:nvPicPr>
          <p:cNvPr id="8" name="Picture 7">
            <a:extLst>
              <a:ext uri="{FF2B5EF4-FFF2-40B4-BE49-F238E27FC236}">
                <a16:creationId xmlns:a16="http://schemas.microsoft.com/office/drawing/2014/main" id="{B38957BD-2558-7545-A13B-8AD69986E24F}"/>
              </a:ext>
            </a:extLst>
          </p:cNvPr>
          <p:cNvPicPr>
            <a:picLocks noChangeAspect="1"/>
          </p:cNvPicPr>
          <p:nvPr userDrawn="1"/>
        </p:nvPicPr>
        <p:blipFill>
          <a:blip r:embed="rId14"/>
          <a:stretch>
            <a:fillRect/>
          </a:stretch>
        </p:blipFill>
        <p:spPr>
          <a:xfrm>
            <a:off x="116738" y="6326104"/>
            <a:ext cx="810696" cy="425615"/>
          </a:xfrm>
          <a:prstGeom prst="rect">
            <a:avLst/>
          </a:prstGeom>
        </p:spPr>
      </p:pic>
    </p:spTree>
    <p:extLst>
      <p:ext uri="{BB962C8B-B14F-4D97-AF65-F5344CB8AC3E}">
        <p14:creationId xmlns:p14="http://schemas.microsoft.com/office/powerpoint/2010/main" val="126790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az@amazon.com" TargetMode="External"/><Relationship Id="rId2" Type="http://schemas.openxmlformats.org/officeDocument/2006/relationships/hyperlink" Target="https://www.dgl.ai/" TargetMode="Externa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mailto:zz@ny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1903.02428"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703.1060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703.1060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ncbi.nlm.nih.gov/pubmed/31408336" TargetMode="External"/><Relationship Id="rId5" Type="http://schemas.openxmlformats.org/officeDocument/2006/relationships/hyperlink" Target="https://arxiv.org/pdf/1703.00564.pdf" TargetMode="External"/><Relationship Id="rId4" Type="http://schemas.openxmlformats.org/officeDocument/2006/relationships/hyperlink" Target="https://arxiv.org/abs/1802.0436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gif"/><Relationship Id="rId7" Type="http://schemas.openxmlformats.org/officeDocument/2006/relationships/image" Target="NULL"/><Relationship Id="rId2" Type="http://schemas.openxmlformats.org/officeDocument/2006/relationships/image" Target="../media/image39.gif"/><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hyperlink" Target="https://arxiv.org/abs/1902.09113" TargetMode="Externa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1808.0019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hyperlink" Target="https://arxiv.org/abs/1909.0131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B89E-F6BD-964A-84CD-AB0A1967C26D}"/>
              </a:ext>
            </a:extLst>
          </p:cNvPr>
          <p:cNvSpPr>
            <a:spLocks noGrp="1"/>
          </p:cNvSpPr>
          <p:nvPr>
            <p:ph type="title"/>
          </p:nvPr>
        </p:nvSpPr>
        <p:spPr>
          <a:xfrm>
            <a:off x="733376" y="768350"/>
            <a:ext cx="10515600" cy="2852737"/>
          </a:xfrm>
        </p:spPr>
        <p:txBody>
          <a:bodyPr/>
          <a:lstStyle/>
          <a:p>
            <a:r>
              <a:rPr lang="en-US" dirty="0"/>
              <a:t>Deep Graph Library</a:t>
            </a:r>
            <a:br>
              <a:rPr lang="en-US" dirty="0"/>
            </a:br>
            <a:r>
              <a:rPr lang="en-US" sz="4800" dirty="0"/>
              <a:t>an update</a:t>
            </a:r>
            <a:endParaRPr lang="en-US" dirty="0"/>
          </a:p>
        </p:txBody>
      </p:sp>
      <p:sp>
        <p:nvSpPr>
          <p:cNvPr id="3" name="Text Placeholder 2">
            <a:extLst>
              <a:ext uri="{FF2B5EF4-FFF2-40B4-BE49-F238E27FC236}">
                <a16:creationId xmlns:a16="http://schemas.microsoft.com/office/drawing/2014/main" id="{FAE96C0C-7C74-EC47-A042-CD0A9097CF94}"/>
              </a:ext>
            </a:extLst>
          </p:cNvPr>
          <p:cNvSpPr>
            <a:spLocks noGrp="1"/>
          </p:cNvSpPr>
          <p:nvPr>
            <p:ph type="body" idx="1"/>
          </p:nvPr>
        </p:nvSpPr>
        <p:spPr/>
        <p:txBody>
          <a:bodyPr>
            <a:normAutofit fontScale="55000" lnSpcReduction="20000"/>
          </a:bodyPr>
          <a:lstStyle/>
          <a:p>
            <a:r>
              <a:rPr lang="en-US" sz="4000" dirty="0">
                <a:hlinkClick r:id="rId2"/>
              </a:rPr>
              <a:t>https:www.dgl.ai</a:t>
            </a:r>
          </a:p>
          <a:p>
            <a:r>
              <a:rPr lang="en-US" sz="4000" dirty="0"/>
              <a:t>Zheng Zhang</a:t>
            </a:r>
          </a:p>
          <a:p>
            <a:r>
              <a:rPr lang="en-US" sz="4000" dirty="0"/>
              <a:t>Director, AWS Shanghai AI Lab (</a:t>
            </a:r>
            <a:r>
              <a:rPr lang="en-US" sz="4000" dirty="0">
                <a:hlinkClick r:id="rId3"/>
              </a:rPr>
              <a:t>zhaz@amazon.com</a:t>
            </a:r>
            <a:r>
              <a:rPr lang="en-US" sz="4000" dirty="0"/>
              <a:t>) </a:t>
            </a:r>
          </a:p>
          <a:p>
            <a:r>
              <a:rPr lang="en-US" sz="4000" dirty="0">
                <a:hlinkClick r:id="rId4"/>
              </a:rPr>
              <a:t>zz@nyu.edu</a:t>
            </a:r>
            <a:r>
              <a:rPr lang="en-US" sz="4000" dirty="0"/>
              <a:t> (on leave)</a:t>
            </a:r>
            <a:r>
              <a:rPr lang="en-US" sz="4000" dirty="0">
                <a:hlinkClick r:id="rId2"/>
              </a:rPr>
              <a:t> </a:t>
            </a:r>
            <a:endParaRPr lang="en-US" sz="4000" dirty="0"/>
          </a:p>
        </p:txBody>
      </p:sp>
      <p:pic>
        <p:nvPicPr>
          <p:cNvPr id="4" name="Picture 2">
            <a:extLst>
              <a:ext uri="{FF2B5EF4-FFF2-40B4-BE49-F238E27FC236}">
                <a16:creationId xmlns:a16="http://schemas.microsoft.com/office/drawing/2014/main" id="{7FE55C3F-17FB-2A4D-9CA3-83B8BE2FC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0295" y="2194718"/>
            <a:ext cx="1609444" cy="2145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557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450216" cy="1325563"/>
          </a:xfrm>
        </p:spPr>
        <p:txBody>
          <a:bodyPr>
            <a:normAutofit/>
          </a:bodyPr>
          <a:lstStyle/>
          <a:p>
            <a:r>
              <a:rPr lang="en-US" altLang="zh-CN" sz="4000" dirty="0"/>
              <a:t>Different scenarios require different supports</a:t>
            </a:r>
            <a:endParaRPr lang="zh-CN" altLang="en-US" sz="4000" dirty="0"/>
          </a:p>
        </p:txBody>
      </p:sp>
      <p:pic>
        <p:nvPicPr>
          <p:cNvPr id="1026" name="Picture 2" descr="âsocial network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208" y="1735540"/>
            <a:ext cx="3203689" cy="179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F83A45-CA4E-FE43-987F-62C5DECE7E89}"/>
              </a:ext>
            </a:extLst>
          </p:cNvPr>
          <p:cNvSpPr txBox="1"/>
          <p:nvPr/>
        </p:nvSpPr>
        <p:spPr>
          <a:xfrm>
            <a:off x="1043855" y="3466463"/>
            <a:ext cx="3274296"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Single giant graph</a:t>
            </a:r>
          </a:p>
        </p:txBody>
      </p:sp>
      <p:pic>
        <p:nvPicPr>
          <p:cNvPr id="1028" name="Picture 4" descr="âmoleculeâçå¾çæç´¢ç»æ"/>
          <p:cNvPicPr>
            <a:picLocks noChangeAspect="1" noChangeArrowheads="1"/>
          </p:cNvPicPr>
          <p:nvPr/>
        </p:nvPicPr>
        <p:blipFill rotWithShape="1">
          <a:blip r:embed="rId4">
            <a:extLst>
              <a:ext uri="{28A0092B-C50C-407E-A947-70E740481C1C}">
                <a14:useLocalDpi xmlns:a14="http://schemas.microsoft.com/office/drawing/2010/main" val="0"/>
              </a:ext>
            </a:extLst>
          </a:blip>
          <a:srcRect t="4062" b="9253"/>
          <a:stretch/>
        </p:blipFill>
        <p:spPr bwMode="auto">
          <a:xfrm>
            <a:off x="6939396" y="1768507"/>
            <a:ext cx="3083041" cy="1728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F83A45-CA4E-FE43-987F-62C5DECE7E89}"/>
              </a:ext>
            </a:extLst>
          </p:cNvPr>
          <p:cNvSpPr txBox="1"/>
          <p:nvPr/>
        </p:nvSpPr>
        <p:spPr>
          <a:xfrm>
            <a:off x="6768073" y="3470547"/>
            <a:ext cx="3734263"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Many moderate-sized graphs</a:t>
            </a:r>
          </a:p>
        </p:txBody>
      </p:sp>
      <p:pic>
        <p:nvPicPr>
          <p:cNvPr id="1030" name="Picture 6" descr="âdynamic graph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120663"/>
            <a:ext cx="4137839" cy="14275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F83A45-CA4E-FE43-987F-62C5DECE7E89}"/>
              </a:ext>
            </a:extLst>
          </p:cNvPr>
          <p:cNvSpPr txBox="1"/>
          <p:nvPr/>
        </p:nvSpPr>
        <p:spPr>
          <a:xfrm>
            <a:off x="1429550" y="5571608"/>
            <a:ext cx="2502905"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Dynamic graph</a:t>
            </a:r>
          </a:p>
        </p:txBody>
      </p:sp>
      <p:sp>
        <p:nvSpPr>
          <p:cNvPr id="10" name="TextBox 9">
            <a:extLst>
              <a:ext uri="{FF2B5EF4-FFF2-40B4-BE49-F238E27FC236}">
                <a16:creationId xmlns:a16="http://schemas.microsoft.com/office/drawing/2014/main" id="{B5F83A45-CA4E-FE43-987F-62C5DECE7E89}"/>
              </a:ext>
            </a:extLst>
          </p:cNvPr>
          <p:cNvSpPr txBox="1"/>
          <p:nvPr/>
        </p:nvSpPr>
        <p:spPr>
          <a:xfrm>
            <a:off x="7031136" y="5645648"/>
            <a:ext cx="3336864"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Heterogeneous graph</a:t>
            </a:r>
          </a:p>
        </p:txBody>
      </p:sp>
      <p:pic>
        <p:nvPicPr>
          <p:cNvPr id="1032" name="Picture 8" descr="ç¸å³å¾ç"/>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2519" y="4142875"/>
            <a:ext cx="3316793" cy="192861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1AAE0525-DE7A-4142-A82D-67913CCD1BA1}" type="slidenum">
              <a:rPr lang="zh-CN" altLang="en-US" smtClean="0"/>
              <a:t>10</a:t>
            </a:fld>
            <a:endParaRPr lang="zh-CN" altLang="en-US" dirty="0"/>
          </a:p>
        </p:txBody>
      </p:sp>
      <p:sp>
        <p:nvSpPr>
          <p:cNvPr id="8" name="圆角矩形 7"/>
          <p:cNvSpPr/>
          <p:nvPr/>
        </p:nvSpPr>
        <p:spPr>
          <a:xfrm>
            <a:off x="3587182" y="2161274"/>
            <a:ext cx="1824203" cy="5760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Sampling</a:t>
            </a:r>
            <a:endParaRPr lang="zh-CN" altLang="en-US" sz="2400" dirty="0">
              <a:solidFill>
                <a:schemeClr val="tx2"/>
              </a:solidFill>
            </a:endParaRPr>
          </a:p>
        </p:txBody>
      </p:sp>
      <p:sp>
        <p:nvSpPr>
          <p:cNvPr id="15" name="圆角矩形 14"/>
          <p:cNvSpPr/>
          <p:nvPr/>
        </p:nvSpPr>
        <p:spPr>
          <a:xfrm>
            <a:off x="9552384" y="2030587"/>
            <a:ext cx="1824203" cy="8374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Batching graphs</a:t>
            </a:r>
            <a:endParaRPr lang="zh-CN" altLang="en-US" sz="2400" dirty="0">
              <a:solidFill>
                <a:schemeClr val="tx2"/>
              </a:solidFill>
            </a:endParaRPr>
          </a:p>
        </p:txBody>
      </p:sp>
      <p:sp>
        <p:nvSpPr>
          <p:cNvPr id="16" name="圆角矩形 15"/>
          <p:cNvSpPr/>
          <p:nvPr/>
        </p:nvSpPr>
        <p:spPr>
          <a:xfrm>
            <a:off x="3587181" y="4285124"/>
            <a:ext cx="1824203" cy="6620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Mutation</a:t>
            </a:r>
            <a:endParaRPr lang="zh-CN" altLang="en-US" sz="2400" dirty="0">
              <a:solidFill>
                <a:schemeClr val="tx2"/>
              </a:solidFill>
            </a:endParaRPr>
          </a:p>
        </p:txBody>
      </p:sp>
      <p:sp>
        <p:nvSpPr>
          <p:cNvPr id="17" name="圆角矩形 16"/>
          <p:cNvSpPr/>
          <p:nvPr/>
        </p:nvSpPr>
        <p:spPr>
          <a:xfrm>
            <a:off x="9552384" y="4220964"/>
            <a:ext cx="2496277" cy="7903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Heterogeneous</a:t>
            </a:r>
            <a:endParaRPr lang="zh-CN" altLang="en-US" sz="2400" dirty="0">
              <a:solidFill>
                <a:schemeClr val="tx2"/>
              </a:solidFill>
            </a:endParaRPr>
          </a:p>
        </p:txBody>
      </p:sp>
    </p:spTree>
    <p:extLst>
      <p:ext uri="{BB962C8B-B14F-4D97-AF65-F5344CB8AC3E}">
        <p14:creationId xmlns:p14="http://schemas.microsoft.com/office/powerpoint/2010/main" val="42600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of DGL Programming Interface</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11</a:t>
            </a:fld>
            <a:endParaRPr lang="zh-CN" altLang="en-US" dirty="0"/>
          </a:p>
        </p:txBody>
      </p:sp>
      <p:grpSp>
        <p:nvGrpSpPr>
          <p:cNvPr id="8" name="组合 7"/>
          <p:cNvGrpSpPr/>
          <p:nvPr/>
        </p:nvGrpSpPr>
        <p:grpSpPr>
          <a:xfrm>
            <a:off x="818165" y="1455475"/>
            <a:ext cx="4135509" cy="4900875"/>
            <a:chOff x="539552" y="876872"/>
            <a:chExt cx="3101632" cy="3675656"/>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2715"/>
            <a:stretch/>
          </p:blipFill>
          <p:spPr bwMode="auto">
            <a:xfrm>
              <a:off x="539552" y="876872"/>
              <a:ext cx="2485588"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7635"/>
            <a:stretch/>
          </p:blipFill>
          <p:spPr bwMode="auto">
            <a:xfrm>
              <a:off x="2991232" y="876872"/>
              <a:ext cx="649952"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5077463" y="2381812"/>
            <a:ext cx="3039102" cy="461665"/>
          </a:xfrm>
          <a:prstGeom prst="rect">
            <a:avLst/>
          </a:prstGeom>
          <a:noFill/>
          <a:ln>
            <a:solidFill>
              <a:schemeClr val="tx1"/>
            </a:solidFill>
            <a:prstDash val="dash"/>
          </a:ln>
        </p:spPr>
        <p:txBody>
          <a:bodyPr wrap="none" rtlCol="0">
            <a:spAutoFit/>
          </a:bodyPr>
          <a:lstStyle/>
          <a:p>
            <a:pPr algn="ctr"/>
            <a:r>
              <a:rPr lang="en-US" altLang="zh-CN" sz="2400" dirty="0">
                <a:latin typeface="Calibri" panose="020F0502020204030204" pitchFamily="34" charset="0"/>
              </a:rPr>
              <a:t>User-defined functions</a:t>
            </a:r>
            <a:endParaRPr lang="zh-CN" altLang="en-US" sz="2400" dirty="0">
              <a:latin typeface="Calibri" panose="020F0502020204030204" pitchFamily="34" charset="0"/>
            </a:endParaRPr>
          </a:p>
        </p:txBody>
      </p:sp>
      <p:sp>
        <p:nvSpPr>
          <p:cNvPr id="10" name="TextBox 9"/>
          <p:cNvSpPr txBox="1"/>
          <p:nvPr/>
        </p:nvSpPr>
        <p:spPr>
          <a:xfrm>
            <a:off x="5081539" y="3504654"/>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Active set</a:t>
            </a:r>
          </a:p>
        </p:txBody>
      </p:sp>
      <p:sp>
        <p:nvSpPr>
          <p:cNvPr id="11" name="TextBox 10"/>
          <p:cNvSpPr txBox="1"/>
          <p:nvPr/>
        </p:nvSpPr>
        <p:spPr>
          <a:xfrm>
            <a:off x="5105072"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Batching APIs</a:t>
            </a:r>
          </a:p>
        </p:txBody>
      </p:sp>
      <p:sp>
        <p:nvSpPr>
          <p:cNvPr id="12" name="TextBox 11"/>
          <p:cNvSpPr txBox="1"/>
          <p:nvPr/>
        </p:nvSpPr>
        <p:spPr>
          <a:xfrm>
            <a:off x="5081539" y="5237945"/>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Sampling APIs</a:t>
            </a:r>
          </a:p>
        </p:txBody>
      </p:sp>
      <p:sp>
        <p:nvSpPr>
          <p:cNvPr id="13" name="TextBox 12"/>
          <p:cNvSpPr txBox="1"/>
          <p:nvPr/>
        </p:nvSpPr>
        <p:spPr>
          <a:xfrm>
            <a:off x="8374826"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Mutation APIs</a:t>
            </a:r>
          </a:p>
        </p:txBody>
      </p:sp>
      <p:sp>
        <p:nvSpPr>
          <p:cNvPr id="15" name="TextBox 14"/>
          <p:cNvSpPr txBox="1"/>
          <p:nvPr/>
        </p:nvSpPr>
        <p:spPr>
          <a:xfrm>
            <a:off x="8374826" y="238181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Send, </a:t>
            </a:r>
            <a:r>
              <a:rPr lang="en-US" altLang="zh-CN" sz="2400" dirty="0" err="1">
                <a:latin typeface="Calibri" panose="020F0502020204030204" pitchFamily="34" charset="0"/>
              </a:rPr>
              <a:t>Recv</a:t>
            </a:r>
            <a:endParaRPr lang="en-US" altLang="zh-CN" sz="2400" dirty="0">
              <a:latin typeface="Calibri" panose="020F0502020204030204" pitchFamily="34" charset="0"/>
            </a:endParaRPr>
          </a:p>
        </p:txBody>
      </p:sp>
      <p:sp>
        <p:nvSpPr>
          <p:cNvPr id="14" name="TextBox 13"/>
          <p:cNvSpPr txBox="1"/>
          <p:nvPr/>
        </p:nvSpPr>
        <p:spPr>
          <a:xfrm>
            <a:off x="8374826" y="5237944"/>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Support multi-type</a:t>
            </a:r>
          </a:p>
        </p:txBody>
      </p:sp>
    </p:spTree>
    <p:extLst>
      <p:ext uri="{BB962C8B-B14F-4D97-AF65-F5344CB8AC3E}">
        <p14:creationId xmlns:p14="http://schemas.microsoft.com/office/powerpoint/2010/main" val="1297153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0BB73-CF93-D948-BBDB-5ED834DDBE48}"/>
              </a:ext>
            </a:extLst>
          </p:cNvPr>
          <p:cNvSpPr>
            <a:spLocks noGrp="1"/>
          </p:cNvSpPr>
          <p:nvPr>
            <p:ph type="title"/>
          </p:nvPr>
        </p:nvSpPr>
        <p:spPr/>
        <p:txBody>
          <a:bodyPr/>
          <a:lstStyle/>
          <a:p>
            <a:r>
              <a:rPr lang="en-US" dirty="0"/>
              <a:t>Performance evaluation</a:t>
            </a:r>
          </a:p>
        </p:txBody>
      </p:sp>
      <p:sp>
        <p:nvSpPr>
          <p:cNvPr id="5" name="Text Placeholder 4">
            <a:extLst>
              <a:ext uri="{FF2B5EF4-FFF2-40B4-BE49-F238E27FC236}">
                <a16:creationId xmlns:a16="http://schemas.microsoft.com/office/drawing/2014/main" id="{FDCD0294-012E-474D-8900-EB153BC84D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5649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82B52-212F-DC42-B258-E2408B493170}"/>
              </a:ext>
            </a:extLst>
          </p:cNvPr>
          <p:cNvSpPr>
            <a:spLocks noGrp="1"/>
          </p:cNvSpPr>
          <p:nvPr>
            <p:ph type="title"/>
          </p:nvPr>
        </p:nvSpPr>
        <p:spPr>
          <a:xfrm>
            <a:off x="838199" y="365125"/>
            <a:ext cx="11105271" cy="1325563"/>
          </a:xfrm>
        </p:spPr>
        <p:txBody>
          <a:bodyPr/>
          <a:lstStyle/>
          <a:p>
            <a:r>
              <a:rPr lang="en-US" dirty="0"/>
              <a:t>Initially paid a price for multi-backend (woops!)</a:t>
            </a:r>
          </a:p>
        </p:txBody>
      </p:sp>
      <p:pic>
        <p:nvPicPr>
          <p:cNvPr id="6" name="Content Placeholder 5">
            <a:extLst>
              <a:ext uri="{FF2B5EF4-FFF2-40B4-BE49-F238E27FC236}">
                <a16:creationId xmlns:a16="http://schemas.microsoft.com/office/drawing/2014/main" id="{69F683D5-4BD2-C74F-9BA0-393E869D06E3}"/>
              </a:ext>
            </a:extLst>
          </p:cNvPr>
          <p:cNvPicPr>
            <a:picLocks noGrp="1" noChangeAspect="1"/>
          </p:cNvPicPr>
          <p:nvPr>
            <p:ph idx="1"/>
          </p:nvPr>
        </p:nvPicPr>
        <p:blipFill>
          <a:blip r:embed="rId2"/>
          <a:stretch>
            <a:fillRect/>
          </a:stretch>
        </p:blipFill>
        <p:spPr>
          <a:xfrm>
            <a:off x="1350842" y="1569321"/>
            <a:ext cx="6246706" cy="4351338"/>
          </a:xfrm>
          <a:prstGeom prst="rect">
            <a:avLst/>
          </a:prstGeom>
        </p:spPr>
      </p:pic>
      <p:sp>
        <p:nvSpPr>
          <p:cNvPr id="7" name="TextBox 6">
            <a:extLst>
              <a:ext uri="{FF2B5EF4-FFF2-40B4-BE49-F238E27FC236}">
                <a16:creationId xmlns:a16="http://schemas.microsoft.com/office/drawing/2014/main" id="{C5E7B5BC-31D4-DA4F-A405-AB4CEBA7D991}"/>
              </a:ext>
            </a:extLst>
          </p:cNvPr>
          <p:cNvSpPr txBox="1"/>
          <p:nvPr/>
        </p:nvSpPr>
        <p:spPr>
          <a:xfrm>
            <a:off x="1350842" y="5874626"/>
            <a:ext cx="7701339" cy="461665"/>
          </a:xfrm>
          <a:prstGeom prst="rect">
            <a:avLst/>
          </a:prstGeom>
          <a:noFill/>
        </p:spPr>
        <p:txBody>
          <a:bodyPr wrap="none" rtlCol="0">
            <a:spAutoFit/>
          </a:bodyPr>
          <a:lstStyle/>
          <a:p>
            <a:r>
              <a:rPr lang="en-US" sz="2400" dirty="0">
                <a:hlinkClick r:id="rId3"/>
              </a:rPr>
              <a:t>Fast Graph Representation Learning with </a:t>
            </a:r>
            <a:r>
              <a:rPr lang="en-US" sz="2400" dirty="0" err="1">
                <a:hlinkClick r:id="rId3"/>
              </a:rPr>
              <a:t>PyTorch</a:t>
            </a:r>
            <a:r>
              <a:rPr lang="en-US" sz="2400" dirty="0">
                <a:hlinkClick r:id="rId3"/>
              </a:rPr>
              <a:t> Geometric</a:t>
            </a:r>
            <a:endParaRPr lang="en-US" sz="2400" dirty="0"/>
          </a:p>
        </p:txBody>
      </p:sp>
      <p:pic>
        <p:nvPicPr>
          <p:cNvPr id="5" name="Picture 2">
            <a:extLst>
              <a:ext uri="{FF2B5EF4-FFF2-40B4-BE49-F238E27FC236}">
                <a16:creationId xmlns:a16="http://schemas.microsoft.com/office/drawing/2014/main" id="{BE7E3976-F094-A144-B60E-275C99A86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4862" y="1904170"/>
            <a:ext cx="3415511" cy="3369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a:extLst>
              <a:ext uri="{FF2B5EF4-FFF2-40B4-BE49-F238E27FC236}">
                <a16:creationId xmlns:a16="http://schemas.microsoft.com/office/drawing/2014/main" id="{A2A83AAA-8A5E-CB44-89C1-B39A00F1B5BE}"/>
              </a:ext>
            </a:extLst>
          </p:cNvPr>
          <p:cNvSpPr/>
          <p:nvPr/>
        </p:nvSpPr>
        <p:spPr>
          <a:xfrm>
            <a:off x="10274236" y="4085111"/>
            <a:ext cx="1133843" cy="676894"/>
          </a:xfrm>
          <a:prstGeom prst="ellipse">
            <a:avLst/>
          </a:prstGeom>
          <a:noFill/>
          <a:ln>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B411ED-FF81-3A49-89F3-AA2DCB39839A}"/>
              </a:ext>
            </a:extLst>
          </p:cNvPr>
          <p:cNvSpPr/>
          <p:nvPr/>
        </p:nvSpPr>
        <p:spPr>
          <a:xfrm>
            <a:off x="9807657" y="3301476"/>
            <a:ext cx="1133843" cy="676894"/>
          </a:xfrm>
          <a:prstGeom prst="ellipse">
            <a:avLst/>
          </a:prstGeom>
          <a:noFill/>
          <a:ln>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8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353800" cy="1325563"/>
          </a:xfrm>
        </p:spPr>
        <p:txBody>
          <a:bodyPr/>
          <a:lstStyle/>
          <a:p>
            <a:r>
              <a:rPr lang="en-US" altLang="zh-CN" dirty="0"/>
              <a:t>Evaluation: efficiency and memory consumption</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95" y="1412776"/>
            <a:ext cx="7523332" cy="4707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2639616" y="4183456"/>
            <a:ext cx="7200800" cy="1056117"/>
          </a:xfrm>
          <a:prstGeom prst="rect">
            <a:avLst/>
          </a:prstGeom>
          <a:noFill/>
          <a:ln w="57150">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sp>
        <p:nvSpPr>
          <p:cNvPr id="3" name="灯片编号占位符 2"/>
          <p:cNvSpPr>
            <a:spLocks noGrp="1"/>
          </p:cNvSpPr>
          <p:nvPr>
            <p:ph type="sldNum" sz="quarter" idx="12"/>
          </p:nvPr>
        </p:nvSpPr>
        <p:spPr/>
        <p:txBody>
          <a:bodyPr/>
          <a:lstStyle/>
          <a:p>
            <a:fld id="{1AAE0525-DE7A-4142-A82D-67913CCD1BA1}" type="slidenum">
              <a:rPr lang="zh-CN" altLang="en-US" smtClean="0"/>
              <a:t>14</a:t>
            </a:fld>
            <a:endParaRPr lang="zh-CN" altLang="en-US" dirty="0"/>
          </a:p>
        </p:txBody>
      </p:sp>
      <p:sp>
        <p:nvSpPr>
          <p:cNvPr id="9" name="TextBox 8"/>
          <p:cNvSpPr txBox="1"/>
          <p:nvPr/>
        </p:nvSpPr>
        <p:spPr>
          <a:xfrm>
            <a:off x="2639616" y="5990897"/>
            <a:ext cx="3188758" cy="379656"/>
          </a:xfrm>
          <a:prstGeom prst="rect">
            <a:avLst/>
          </a:prstGeom>
          <a:noFill/>
        </p:spPr>
        <p:txBody>
          <a:bodyPr wrap="none" rtlCol="0">
            <a:spAutoFit/>
          </a:bodyPr>
          <a:lstStyle/>
          <a:p>
            <a:r>
              <a:rPr lang="en-US" altLang="zh-CN" sz="1867" dirty="0">
                <a:latin typeface="Calibri" panose="020F0502020204030204" pitchFamily="34" charset="0"/>
              </a:rPr>
              <a:t>Testbed: one V100 GPU (16GB)</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159901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Scalability: single machine, single GPU</a:t>
            </a:r>
            <a:endParaRPr lang="zh-CN" altLang="en-US" dirty="0"/>
          </a:p>
        </p:txBody>
      </p:sp>
      <p:sp>
        <p:nvSpPr>
          <p:cNvPr id="3" name="灯片编号占位符 2"/>
          <p:cNvSpPr>
            <a:spLocks noGrp="1"/>
          </p:cNvSpPr>
          <p:nvPr>
            <p:ph type="sldNum" sz="quarter" idx="12"/>
          </p:nvPr>
        </p:nvSpPr>
        <p:spPr/>
        <p:txBody>
          <a:bodyPr/>
          <a:lstStyle/>
          <a:p>
            <a:fld id="{1AAE0525-DE7A-4142-A82D-67913CCD1BA1}" type="slidenum">
              <a:rPr lang="zh-CN" altLang="en-US" smtClean="0"/>
              <a:t>15</a:t>
            </a:fld>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5" y="1316766"/>
            <a:ext cx="4842556" cy="375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22" y="1332658"/>
            <a:ext cx="4938567" cy="3739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612358" y="5287422"/>
            <a:ext cx="3371692" cy="461665"/>
          </a:xfrm>
          <a:prstGeom prst="rect">
            <a:avLst/>
          </a:prstGeom>
          <a:noFill/>
        </p:spPr>
        <p:txBody>
          <a:bodyPr wrap="none" rtlCol="0">
            <a:spAutoFit/>
          </a:bodyPr>
          <a:lstStyle/>
          <a:p>
            <a:r>
              <a:rPr lang="en-US" altLang="zh-CN" sz="2400" dirty="0">
                <a:latin typeface="Calibri" panose="020F0502020204030204" pitchFamily="34" charset="0"/>
              </a:rPr>
              <a:t>Scalability with graph size</a:t>
            </a:r>
            <a:endParaRPr lang="zh-CN" altLang="en-US" sz="2400" dirty="0">
              <a:latin typeface="Calibri" panose="020F0502020204030204" pitchFamily="34" charset="0"/>
            </a:endParaRPr>
          </a:p>
        </p:txBody>
      </p:sp>
      <p:sp>
        <p:nvSpPr>
          <p:cNvPr id="12" name="TextBox 11"/>
          <p:cNvSpPr txBox="1"/>
          <p:nvPr/>
        </p:nvSpPr>
        <p:spPr>
          <a:xfrm>
            <a:off x="7056107" y="5287422"/>
            <a:ext cx="3822650" cy="461665"/>
          </a:xfrm>
          <a:prstGeom prst="rect">
            <a:avLst/>
          </a:prstGeom>
          <a:noFill/>
        </p:spPr>
        <p:txBody>
          <a:bodyPr wrap="none" rtlCol="0">
            <a:spAutoFit/>
          </a:bodyPr>
          <a:lstStyle/>
          <a:p>
            <a:r>
              <a:rPr lang="en-US" altLang="zh-CN" sz="2400" dirty="0">
                <a:latin typeface="Calibri" panose="020F0502020204030204" pitchFamily="34" charset="0"/>
              </a:rPr>
              <a:t>Scalability with graph density</a:t>
            </a:r>
            <a:endParaRPr lang="zh-CN" altLang="en-US" sz="2400" dirty="0">
              <a:latin typeface="Calibri" panose="020F0502020204030204" pitchFamily="34" charset="0"/>
            </a:endParaRPr>
          </a:p>
        </p:txBody>
      </p:sp>
      <p:grpSp>
        <p:nvGrpSpPr>
          <p:cNvPr id="8" name="组合 7"/>
          <p:cNvGrpSpPr/>
          <p:nvPr/>
        </p:nvGrpSpPr>
        <p:grpSpPr>
          <a:xfrm>
            <a:off x="3449599" y="2197462"/>
            <a:ext cx="864096" cy="1423558"/>
            <a:chOff x="2587199" y="1648097"/>
            <a:chExt cx="648072" cy="1067669"/>
          </a:xfrm>
        </p:grpSpPr>
        <p:cxnSp>
          <p:nvCxnSpPr>
            <p:cNvPr id="14" name="直接连接符 13"/>
            <p:cNvCxnSpPr/>
            <p:nvPr/>
          </p:nvCxnSpPr>
          <p:spPr>
            <a:xfrm>
              <a:off x="2699793" y="1648097"/>
              <a:ext cx="42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99793" y="2715766"/>
              <a:ext cx="4228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11235" y="1648097"/>
              <a:ext cx="0" cy="1067669"/>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87199" y="2012654"/>
              <a:ext cx="648072" cy="315423"/>
            </a:xfrm>
            <a:prstGeom prst="rect">
              <a:avLst/>
            </a:prstGeom>
            <a:solidFill>
              <a:schemeClr val="bg1"/>
            </a:solidFill>
            <a:ln w="19050">
              <a:noFill/>
            </a:ln>
          </p:spPr>
          <p:txBody>
            <a:bodyPr wrap="square" rtlCol="0">
              <a:spAutoFit/>
            </a:bodyPr>
            <a:lstStyle/>
            <a:p>
              <a:pPr algn="ctr"/>
              <a:r>
                <a:rPr lang="en-US" altLang="zh-CN" sz="2133" b="1" dirty="0"/>
                <a:t>3.4x</a:t>
              </a:r>
              <a:endParaRPr lang="zh-CN" altLang="en-US" sz="2133" b="1" dirty="0"/>
            </a:p>
          </p:txBody>
        </p:sp>
      </p:grpSp>
      <p:cxnSp>
        <p:nvCxnSpPr>
          <p:cNvPr id="20" name="直接连接符 19"/>
          <p:cNvCxnSpPr/>
          <p:nvPr/>
        </p:nvCxnSpPr>
        <p:spPr>
          <a:xfrm>
            <a:off x="8166339" y="1604797"/>
            <a:ext cx="563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166339" y="4005064"/>
            <a:ext cx="5638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448261" y="1604797"/>
            <a:ext cx="0" cy="2400267"/>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16213" y="2593553"/>
            <a:ext cx="864096" cy="420564"/>
          </a:xfrm>
          <a:prstGeom prst="rect">
            <a:avLst/>
          </a:prstGeom>
          <a:solidFill>
            <a:schemeClr val="bg1"/>
          </a:solidFill>
          <a:ln w="19050">
            <a:noFill/>
          </a:ln>
        </p:spPr>
        <p:txBody>
          <a:bodyPr wrap="square" rtlCol="0">
            <a:spAutoFit/>
          </a:bodyPr>
          <a:lstStyle/>
          <a:p>
            <a:pPr algn="ctr"/>
            <a:r>
              <a:rPr lang="en-US" altLang="zh-CN" sz="2133" b="1" dirty="0"/>
              <a:t>7.5x</a:t>
            </a:r>
            <a:endParaRPr lang="zh-CN" altLang="en-US" sz="2133" b="1" dirty="0"/>
          </a:p>
        </p:txBody>
      </p:sp>
      <p:sp>
        <p:nvSpPr>
          <p:cNvPr id="24" name="TextBox 23"/>
          <p:cNvSpPr txBox="1"/>
          <p:nvPr/>
        </p:nvSpPr>
        <p:spPr>
          <a:xfrm>
            <a:off x="5042328" y="4726914"/>
            <a:ext cx="2491388" cy="379656"/>
          </a:xfrm>
          <a:prstGeom prst="rect">
            <a:avLst/>
          </a:prstGeom>
          <a:noFill/>
        </p:spPr>
        <p:txBody>
          <a:bodyPr wrap="none" rtlCol="0">
            <a:spAutoFit/>
          </a:bodyPr>
          <a:lstStyle/>
          <a:p>
            <a:r>
              <a:rPr lang="en-US" altLang="zh-CN" sz="1867" dirty="0" err="1">
                <a:latin typeface="Calibri" panose="020F0502020204030204" pitchFamily="34" charset="0"/>
              </a:rPr>
              <a:t>PyG</a:t>
            </a:r>
            <a:r>
              <a:rPr lang="en-US" altLang="zh-CN" sz="1867" dirty="0">
                <a:latin typeface="Calibri" panose="020F0502020204030204" pitchFamily="34" charset="0"/>
              </a:rPr>
              <a:t>: </a:t>
            </a:r>
            <a:r>
              <a:rPr lang="en-US" altLang="zh-CN" sz="1867" dirty="0" err="1">
                <a:latin typeface="Calibri" panose="020F0502020204030204" pitchFamily="34" charset="0"/>
              </a:rPr>
              <a:t>pytorch</a:t>
            </a:r>
            <a:r>
              <a:rPr lang="en-US" altLang="zh-CN" sz="1867" dirty="0">
                <a:latin typeface="Calibri" panose="020F0502020204030204" pitchFamily="34" charset="0"/>
              </a:rPr>
              <a:t>-geometric</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11550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multi-GPU</a:t>
            </a:r>
          </a:p>
        </p:txBody>
      </p:sp>
      <p:pic>
        <p:nvPicPr>
          <p:cNvPr id="8" name="Picture 7">
            <a:extLst>
              <a:ext uri="{FF2B5EF4-FFF2-40B4-BE49-F238E27FC236}">
                <a16:creationId xmlns:a16="http://schemas.microsoft.com/office/drawing/2014/main" id="{4068E34A-4407-7C46-B0B0-9ACE35AA4FD2}"/>
              </a:ext>
            </a:extLst>
          </p:cNvPr>
          <p:cNvPicPr>
            <a:picLocks noChangeAspect="1"/>
          </p:cNvPicPr>
          <p:nvPr/>
        </p:nvPicPr>
        <p:blipFill>
          <a:blip r:embed="rId2"/>
          <a:stretch>
            <a:fillRect/>
          </a:stretch>
        </p:blipFill>
        <p:spPr>
          <a:xfrm>
            <a:off x="766143" y="1835149"/>
            <a:ext cx="5925025" cy="3532497"/>
          </a:xfrm>
          <a:prstGeom prst="rect">
            <a:avLst/>
          </a:prstGeom>
        </p:spPr>
      </p:pic>
      <p:sp>
        <p:nvSpPr>
          <p:cNvPr id="10" name="TextBox 9">
            <a:extLst>
              <a:ext uri="{FF2B5EF4-FFF2-40B4-BE49-F238E27FC236}">
                <a16:creationId xmlns:a16="http://schemas.microsoft.com/office/drawing/2014/main" id="{5C5FC2ED-E53A-3F4D-B56C-95FF0998BAFE}"/>
              </a:ext>
            </a:extLst>
          </p:cNvPr>
          <p:cNvSpPr txBox="1"/>
          <p:nvPr/>
        </p:nvSpPr>
        <p:spPr>
          <a:xfrm>
            <a:off x="6911438" y="3298372"/>
            <a:ext cx="4229748" cy="923330"/>
          </a:xfrm>
          <a:prstGeom prst="rect">
            <a:avLst/>
          </a:prstGeom>
          <a:noFill/>
        </p:spPr>
        <p:txBody>
          <a:bodyPr wrap="none" rtlCol="0">
            <a:spAutoFit/>
          </a:bodyPr>
          <a:lstStyle/>
          <a:p>
            <a:r>
              <a:rPr lang="en-US" dirty="0"/>
              <a:t>p3.16xlarge, 8 V100 GPUs, 64 vCPU</a:t>
            </a:r>
          </a:p>
          <a:p>
            <a:r>
              <a:rPr lang="en-US" dirty="0"/>
              <a:t>Data set: Reddit (232K nodes, 114M edges)</a:t>
            </a:r>
          </a:p>
          <a:p>
            <a:r>
              <a:rPr lang="en-US" dirty="0" err="1"/>
              <a:t>GraphSage</a:t>
            </a:r>
            <a:r>
              <a:rPr lang="en-US" dirty="0"/>
              <a:t> neighbor sampling</a:t>
            </a:r>
          </a:p>
        </p:txBody>
      </p:sp>
    </p:spTree>
    <p:extLst>
      <p:ext uri="{BB962C8B-B14F-4D97-AF65-F5344CB8AC3E}">
        <p14:creationId xmlns:p14="http://schemas.microsoft.com/office/powerpoint/2010/main" val="2857280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NUMA</a:t>
            </a:r>
          </a:p>
        </p:txBody>
      </p:sp>
      <p:pic>
        <p:nvPicPr>
          <p:cNvPr id="4098" name="Picture 2">
            <a:extLst>
              <a:ext uri="{FF2B5EF4-FFF2-40B4-BE49-F238E27FC236}">
                <a16:creationId xmlns:a16="http://schemas.microsoft.com/office/drawing/2014/main" id="{09980874-7490-A84C-A399-B09FCE7C01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5017" y="1267136"/>
            <a:ext cx="6483927" cy="48629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A621D-AA63-9046-95B8-0163B687FABC}"/>
              </a:ext>
            </a:extLst>
          </p:cNvPr>
          <p:cNvSpPr txBox="1"/>
          <p:nvPr/>
        </p:nvSpPr>
        <p:spPr>
          <a:xfrm>
            <a:off x="6911438" y="3298372"/>
            <a:ext cx="4229748" cy="923330"/>
          </a:xfrm>
          <a:prstGeom prst="rect">
            <a:avLst/>
          </a:prstGeom>
          <a:noFill/>
        </p:spPr>
        <p:txBody>
          <a:bodyPr wrap="none" rtlCol="0">
            <a:spAutoFit/>
          </a:bodyPr>
          <a:lstStyle/>
          <a:p>
            <a:r>
              <a:rPr lang="en-US" dirty="0"/>
              <a:t>X1, 2TB, 128 vCPU</a:t>
            </a:r>
          </a:p>
          <a:p>
            <a:r>
              <a:rPr lang="en-US" dirty="0"/>
              <a:t>Data set: Reddit (232K nodes, 114M edges)</a:t>
            </a:r>
          </a:p>
          <a:p>
            <a:r>
              <a:rPr lang="en-US" dirty="0"/>
              <a:t>Controlled-variate sampling</a:t>
            </a:r>
          </a:p>
        </p:txBody>
      </p:sp>
    </p:spTree>
    <p:extLst>
      <p:ext uri="{BB962C8B-B14F-4D97-AF65-F5344CB8AC3E}">
        <p14:creationId xmlns:p14="http://schemas.microsoft.com/office/powerpoint/2010/main" val="496067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auto-batching</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18</a:t>
            </a:fld>
            <a:endParaRPr lang="zh-CN" alt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813"/>
          <a:stretch/>
        </p:blipFill>
        <p:spPr bwMode="auto">
          <a:xfrm>
            <a:off x="1049867" y="1337733"/>
            <a:ext cx="10092267" cy="3437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8016213" y="1796818"/>
            <a:ext cx="960107" cy="1423558"/>
            <a:chOff x="2587199" y="1648097"/>
            <a:chExt cx="720080" cy="1067669"/>
          </a:xfrm>
        </p:grpSpPr>
        <p:cxnSp>
          <p:nvCxnSpPr>
            <p:cNvPr id="8" name="直接连接符 7"/>
            <p:cNvCxnSpPr/>
            <p:nvPr/>
          </p:nvCxnSpPr>
          <p:spPr>
            <a:xfrm>
              <a:off x="2699793" y="1648097"/>
              <a:ext cx="42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699793" y="2715766"/>
              <a:ext cx="4228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11235" y="1648097"/>
              <a:ext cx="0" cy="1067669"/>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87199" y="2012654"/>
              <a:ext cx="720080" cy="315423"/>
            </a:xfrm>
            <a:prstGeom prst="rect">
              <a:avLst/>
            </a:prstGeom>
            <a:solidFill>
              <a:schemeClr val="bg1"/>
            </a:solidFill>
            <a:ln w="19050">
              <a:noFill/>
            </a:ln>
          </p:spPr>
          <p:txBody>
            <a:bodyPr wrap="square" rtlCol="0">
              <a:spAutoFit/>
            </a:bodyPr>
            <a:lstStyle/>
            <a:p>
              <a:pPr algn="ctr"/>
              <a:r>
                <a:rPr lang="en-US" altLang="zh-CN" sz="2133" b="1" dirty="0"/>
                <a:t>10.6x</a:t>
              </a:r>
              <a:endParaRPr lang="zh-CN" altLang="en-US" sz="2133" b="1" dirty="0"/>
            </a:p>
          </p:txBody>
        </p:sp>
      </p:grpSp>
      <p:sp>
        <p:nvSpPr>
          <p:cNvPr id="12" name="TextBox 11"/>
          <p:cNvSpPr txBox="1"/>
          <p:nvPr/>
        </p:nvSpPr>
        <p:spPr>
          <a:xfrm>
            <a:off x="3376839" y="4839841"/>
            <a:ext cx="5543505" cy="461665"/>
          </a:xfrm>
          <a:prstGeom prst="rect">
            <a:avLst/>
          </a:prstGeom>
          <a:noFill/>
        </p:spPr>
        <p:txBody>
          <a:bodyPr wrap="none" rtlCol="0">
            <a:spAutoFit/>
          </a:bodyPr>
          <a:lstStyle/>
          <a:p>
            <a:r>
              <a:rPr lang="en-US" altLang="zh-CN" sz="2400" dirty="0">
                <a:latin typeface="Calibri" panose="020F0502020204030204" pitchFamily="34" charset="0"/>
              </a:rPr>
              <a:t>Compare with </a:t>
            </a:r>
            <a:r>
              <a:rPr lang="en-US" altLang="zh-CN" sz="2400" dirty="0" err="1">
                <a:latin typeface="Calibri" panose="020F0502020204030204" pitchFamily="34" charset="0"/>
              </a:rPr>
              <a:t>DyNet</a:t>
            </a:r>
            <a:r>
              <a:rPr lang="en-US" altLang="zh-CN" sz="2400" dirty="0">
                <a:latin typeface="Calibri" panose="020F0502020204030204" pitchFamily="34" charset="0"/>
              </a:rPr>
              <a:t> for training </a:t>
            </a:r>
            <a:r>
              <a:rPr lang="en-US" altLang="zh-CN" sz="2400" dirty="0" err="1">
                <a:latin typeface="Calibri" panose="020F0502020204030204" pitchFamily="34" charset="0"/>
              </a:rPr>
              <a:t>TreeLSTM</a:t>
            </a:r>
            <a:endParaRPr lang="zh-CN" altLang="en-US" sz="2400" dirty="0">
              <a:latin typeface="Calibri" panose="020F0502020204030204" pitchFamily="34" charset="0"/>
            </a:endParaRPr>
          </a:p>
        </p:txBody>
      </p:sp>
      <p:sp>
        <p:nvSpPr>
          <p:cNvPr id="14" name="TextBox 13"/>
          <p:cNvSpPr txBox="1"/>
          <p:nvPr/>
        </p:nvSpPr>
        <p:spPr>
          <a:xfrm>
            <a:off x="3376839" y="5330439"/>
            <a:ext cx="3190297" cy="379656"/>
          </a:xfrm>
          <a:prstGeom prst="rect">
            <a:avLst/>
          </a:prstGeom>
          <a:noFill/>
        </p:spPr>
        <p:txBody>
          <a:bodyPr wrap="none" rtlCol="0">
            <a:spAutoFit/>
          </a:bodyPr>
          <a:lstStyle/>
          <a:p>
            <a:r>
              <a:rPr lang="en-US" altLang="zh-CN" sz="1867" dirty="0">
                <a:latin typeface="Calibri" panose="020F0502020204030204" pitchFamily="34" charset="0"/>
              </a:rPr>
              <a:t>Testbed: one V100 GPU (16GB)</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799678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EFDE8-0D50-CB47-92C5-0A41F3B8FFF1}"/>
              </a:ext>
            </a:extLst>
          </p:cNvPr>
          <p:cNvSpPr>
            <a:spLocks noGrp="1"/>
          </p:cNvSpPr>
          <p:nvPr>
            <p:ph type="title"/>
          </p:nvPr>
        </p:nvSpPr>
        <p:spPr/>
        <p:txBody>
          <a:bodyPr/>
          <a:lstStyle/>
          <a:p>
            <a:r>
              <a:rPr lang="en-US" dirty="0"/>
              <a:t>What’s new</a:t>
            </a:r>
          </a:p>
        </p:txBody>
      </p:sp>
      <p:sp>
        <p:nvSpPr>
          <p:cNvPr id="5" name="Text Placeholder 4">
            <a:extLst>
              <a:ext uri="{FF2B5EF4-FFF2-40B4-BE49-F238E27FC236}">
                <a16:creationId xmlns:a16="http://schemas.microsoft.com/office/drawing/2014/main" id="{B11B82E4-3F9E-F244-BFF8-485684EF73F1}"/>
              </a:ext>
            </a:extLst>
          </p:cNvPr>
          <p:cNvSpPr>
            <a:spLocks noGrp="1"/>
          </p:cNvSpPr>
          <p:nvPr>
            <p:ph type="body" idx="1"/>
          </p:nvPr>
        </p:nvSpPr>
        <p:spPr/>
        <p:txBody>
          <a:bodyPr/>
          <a:lstStyle/>
          <a:p>
            <a:r>
              <a:rPr lang="en-US" dirty="0"/>
              <a:t>Release 0.4 and 0.43</a:t>
            </a:r>
          </a:p>
        </p:txBody>
      </p:sp>
    </p:spTree>
    <p:extLst>
      <p:ext uri="{BB962C8B-B14F-4D97-AF65-F5344CB8AC3E}">
        <p14:creationId xmlns:p14="http://schemas.microsoft.com/office/powerpoint/2010/main" val="1591584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75">
            <a:extLst>
              <a:ext uri="{FF2B5EF4-FFF2-40B4-BE49-F238E27FC236}">
                <a16:creationId xmlns:a16="http://schemas.microsoft.com/office/drawing/2014/main" id="{35FF2494-2554-5A40-845F-4E6A43477CED}"/>
              </a:ext>
            </a:extLst>
          </p:cNvPr>
          <p:cNvGrpSpPr/>
          <p:nvPr/>
        </p:nvGrpSpPr>
        <p:grpSpPr>
          <a:xfrm>
            <a:off x="7389798" y="584294"/>
            <a:ext cx="2787385" cy="2762859"/>
            <a:chOff x="214710" y="678838"/>
            <a:chExt cx="2090539" cy="1849267"/>
          </a:xfrm>
        </p:grpSpPr>
        <p:grpSp>
          <p:nvGrpSpPr>
            <p:cNvPr id="51" name="组合 76">
              <a:extLst>
                <a:ext uri="{FF2B5EF4-FFF2-40B4-BE49-F238E27FC236}">
                  <a16:creationId xmlns:a16="http://schemas.microsoft.com/office/drawing/2014/main" id="{62285778-F3A3-0643-B8A7-1B491361AAAB}"/>
                </a:ext>
              </a:extLst>
            </p:cNvPr>
            <p:cNvGrpSpPr/>
            <p:nvPr/>
          </p:nvGrpSpPr>
          <p:grpSpPr>
            <a:xfrm>
              <a:off x="1206794" y="1537911"/>
              <a:ext cx="172379" cy="990194"/>
              <a:chOff x="1206794" y="1537911"/>
              <a:chExt cx="172379" cy="990194"/>
            </a:xfrm>
          </p:grpSpPr>
          <p:sp>
            <p:nvSpPr>
              <p:cNvPr id="68" name="椭圆 78">
                <a:extLst>
                  <a:ext uri="{FF2B5EF4-FFF2-40B4-BE49-F238E27FC236}">
                    <a16:creationId xmlns:a16="http://schemas.microsoft.com/office/drawing/2014/main" id="{802DEBB4-6929-FE43-B241-F8D24A8BB33E}"/>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9" name="直接连接符 79">
                <a:extLst>
                  <a:ext uri="{FF2B5EF4-FFF2-40B4-BE49-F238E27FC236}">
                    <a16:creationId xmlns:a16="http://schemas.microsoft.com/office/drawing/2014/main" id="{549BE0D9-76D2-9141-AC29-1BCA00882907}"/>
                  </a:ext>
                </a:extLst>
              </p:cNvPr>
              <p:cNvCxnSpPr>
                <a:stCxn id="68"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E42B1FDB-88C7-1C4E-801B-25D3FFDB09BD}"/>
                </a:ext>
              </a:extLst>
            </p:cNvPr>
            <p:cNvSpPr txBox="1"/>
            <p:nvPr/>
          </p:nvSpPr>
          <p:spPr>
            <a:xfrm>
              <a:off x="214710" y="678838"/>
              <a:ext cx="2090539" cy="885948"/>
            </a:xfrm>
            <a:prstGeom prst="rect">
              <a:avLst/>
            </a:prstGeom>
            <a:noFill/>
          </p:spPr>
          <p:txBody>
            <a:bodyPr wrap="square" rtlCol="0">
              <a:spAutoFit/>
            </a:bodyPr>
            <a:lstStyle/>
            <a:p>
              <a:pPr algn="ctr"/>
              <a:r>
                <a:rPr lang="en-US" altLang="zh-CN" sz="2400" b="1" dirty="0">
                  <a:latin typeface="Calibri" panose="020F0502020204030204" pitchFamily="34" charset="0"/>
                </a:rPr>
                <a:t>V0.43</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DGL-KE/DGL-</a:t>
              </a:r>
              <a:r>
                <a:rPr lang="en-US" altLang="zh-CN" sz="1867" dirty="0" err="1">
                  <a:latin typeface="Calibri" panose="020F0502020204030204" pitchFamily="34" charset="0"/>
                </a:rPr>
                <a:t>LifeScie</a:t>
              </a:r>
              <a:endParaRPr lang="en-US" altLang="zh-CN" sz="1867" dirty="0">
                <a:latin typeface="Calibri" panose="020F0502020204030204" pitchFamily="34" charset="0"/>
              </a:endParaRPr>
            </a:p>
            <a:p>
              <a:pPr algn="ctr"/>
              <a:r>
                <a:rPr lang="en-US" altLang="zh-CN" sz="1867" dirty="0">
                  <a:latin typeface="Calibri" panose="020F0502020204030204" pitchFamily="34" charset="0"/>
                </a:rPr>
                <a:t>Sampling</a:t>
              </a:r>
              <a:endParaRPr lang="zh-CN" altLang="en-US" sz="1867" dirty="0">
                <a:latin typeface="Calibri" panose="020F0502020204030204" pitchFamily="34" charset="0"/>
              </a:endParaRPr>
            </a:p>
          </p:txBody>
        </p:sp>
      </p:grpSp>
      <p:sp>
        <p:nvSpPr>
          <p:cNvPr id="2" name="标题 1"/>
          <p:cNvSpPr>
            <a:spLocks noGrp="1"/>
          </p:cNvSpPr>
          <p:nvPr>
            <p:ph type="title"/>
          </p:nvPr>
        </p:nvSpPr>
        <p:spPr/>
        <p:txBody>
          <a:bodyPr/>
          <a:lstStyle/>
          <a:p>
            <a:r>
              <a:rPr lang="en-US" altLang="zh-CN" dirty="0"/>
              <a:t>DGL: The history</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2</a:t>
            </a:fld>
            <a:endParaRPr lang="zh-CN" altLang="en-US" dirty="0"/>
          </a:p>
        </p:txBody>
      </p:sp>
      <p:cxnSp>
        <p:nvCxnSpPr>
          <p:cNvPr id="6" name="直接连接符 5"/>
          <p:cNvCxnSpPr/>
          <p:nvPr/>
        </p:nvCxnSpPr>
        <p:spPr>
          <a:xfrm>
            <a:off x="239349" y="3236979"/>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140968"/>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156965"/>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135636"/>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140969"/>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latin typeface="Calibri" panose="020F0502020204030204" pitchFamily="34" charset="0"/>
                </a:rPr>
                <a:t>First prototype</a:t>
              </a:r>
              <a:endParaRPr lang="zh-CN" altLang="en-US" sz="2400" dirty="0">
                <a:latin typeface="Calibri" panose="020F0502020204030204" pitchFamily="34" charset="0"/>
              </a:endParaRPr>
            </a:p>
          </p:txBody>
        </p:sp>
      </p:grpSp>
      <p:grpSp>
        <p:nvGrpSpPr>
          <p:cNvPr id="33" name="组合 32"/>
          <p:cNvGrpSpPr/>
          <p:nvPr/>
        </p:nvGrpSpPr>
        <p:grpSpPr>
          <a:xfrm>
            <a:off x="1460116" y="1235910"/>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latin typeface="Calibri" panose="020F0502020204030204" pitchFamily="34" charset="0"/>
                </a:rPr>
                <a:t>Development started</a:t>
              </a:r>
              <a:endParaRPr lang="zh-CN" altLang="en-US" sz="2400" dirty="0">
                <a:latin typeface="Calibri" panose="020F0502020204030204" pitchFamily="34" charset="0"/>
              </a:endParaRPr>
            </a:p>
          </p:txBody>
        </p:sp>
      </p:grpSp>
      <p:grpSp>
        <p:nvGrpSpPr>
          <p:cNvPr id="53" name="组合 52"/>
          <p:cNvGrpSpPr/>
          <p:nvPr/>
        </p:nvGrpSpPr>
        <p:grpSpPr>
          <a:xfrm>
            <a:off x="3004464" y="3135636"/>
            <a:ext cx="1502432" cy="2524298"/>
            <a:chOff x="629725" y="2355726"/>
            <a:chExt cx="1126824" cy="1893223"/>
          </a:xfrm>
        </p:grpSpPr>
        <p:grpSp>
          <p:nvGrpSpPr>
            <p:cNvPr id="54" name="组合 53"/>
            <p:cNvGrpSpPr/>
            <p:nvPr/>
          </p:nvGrpSpPr>
          <p:grpSpPr>
            <a:xfrm>
              <a:off x="1095087" y="2355726"/>
              <a:ext cx="172379" cy="1080120"/>
              <a:chOff x="1095087" y="2355726"/>
              <a:chExt cx="172379" cy="1080120"/>
            </a:xfrm>
          </p:grpSpPr>
          <p:sp>
            <p:nvSpPr>
              <p:cNvPr id="56" name="椭圆 5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57" name="直接连接符 56"/>
              <p:cNvCxnSpPr>
                <a:stCxn id="56"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629725" y="3417952"/>
              <a:ext cx="1126824" cy="830997"/>
            </a:xfrm>
            <a:prstGeom prst="rect">
              <a:avLst/>
            </a:prstGeom>
            <a:noFill/>
          </p:spPr>
          <p:txBody>
            <a:bodyPr wrap="square" rtlCol="0">
              <a:spAutoFit/>
            </a:bodyPr>
            <a:lstStyle/>
            <a:p>
              <a:pPr algn="ctr"/>
              <a:r>
                <a:rPr lang="en-US" altLang="zh-CN" sz="2400" b="1" dirty="0">
                  <a:solidFill>
                    <a:srgbClr val="C00000"/>
                  </a:solidFill>
                  <a:latin typeface="Calibri" panose="020F0502020204030204" pitchFamily="34" charset="0"/>
                </a:rPr>
                <a:t>V0.1</a:t>
              </a:r>
            </a:p>
            <a:p>
              <a:pPr algn="ctr"/>
              <a:r>
                <a:rPr lang="en-US" altLang="zh-CN" dirty="0">
                  <a:solidFill>
                    <a:srgbClr val="C00000"/>
                  </a:solidFill>
                  <a:latin typeface="Calibri" panose="020F0502020204030204" pitchFamily="34" charset="0"/>
                </a:rPr>
                <a:t>(NeurIPS’18)</a:t>
              </a:r>
              <a:endParaRPr lang="zh-CN" altLang="en-US" dirty="0">
                <a:solidFill>
                  <a:srgbClr val="C00000"/>
                </a:solidFill>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58" name="组合 57"/>
          <p:cNvGrpSpPr/>
          <p:nvPr/>
        </p:nvGrpSpPr>
        <p:grpSpPr>
          <a:xfrm>
            <a:off x="3791745" y="1305153"/>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latin typeface="Calibri" panose="020F0502020204030204" pitchFamily="34" charset="0"/>
                </a:rPr>
                <a:t>V0.2</a:t>
              </a:r>
            </a:p>
            <a:p>
              <a:pPr algn="ctr"/>
              <a:r>
                <a:rPr lang="en-US" altLang="zh-CN" sz="1867" dirty="0">
                  <a:latin typeface="Calibri" panose="020F0502020204030204" pitchFamily="34" charset="0"/>
                </a:rPr>
                <a:t>Sampling APIs</a:t>
              </a:r>
              <a:endParaRPr lang="zh-CN" altLang="en-US" sz="1867" dirty="0">
                <a:latin typeface="Calibri" panose="020F0502020204030204" pitchFamily="34" charset="0"/>
              </a:endParaRPr>
            </a:p>
          </p:txBody>
        </p:sp>
      </p:grpSp>
      <p:grpSp>
        <p:nvGrpSpPr>
          <p:cNvPr id="63" name="组合 62"/>
          <p:cNvGrpSpPr/>
          <p:nvPr/>
        </p:nvGrpSpPr>
        <p:grpSpPr>
          <a:xfrm>
            <a:off x="4217736" y="3098247"/>
            <a:ext cx="2688299" cy="2026993"/>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latin typeface="Calibri" panose="020F0502020204030204" pitchFamily="34" charset="0"/>
                </a:rPr>
                <a:t>V0.3</a:t>
              </a:r>
            </a:p>
            <a:p>
              <a:pPr algn="ctr"/>
              <a:r>
                <a:rPr lang="en-US" altLang="zh-CN" sz="1867" dirty="0">
                  <a:latin typeface="Calibri" panose="020F0502020204030204" pitchFamily="34" charset="0"/>
                </a:rPr>
                <a:t>Fused message passing</a:t>
              </a:r>
            </a:p>
            <a:p>
              <a:pPr algn="ctr"/>
              <a:r>
                <a:rPr lang="en-US" altLang="zh-CN" dirty="0">
                  <a:latin typeface="Calibri" panose="020F0502020204030204" pitchFamily="34" charset="0"/>
                </a:rPr>
                <a:t>Multi-GPU/-core</a:t>
              </a:r>
              <a:endParaRPr lang="en-US" altLang="zh-CN" sz="1600" dirty="0">
                <a:latin typeface="Calibri" panose="020F0502020204030204" pitchFamily="34" charset="0"/>
              </a:endParaRPr>
            </a:p>
          </p:txBody>
        </p:sp>
      </p:grpSp>
      <p:grpSp>
        <p:nvGrpSpPr>
          <p:cNvPr id="76" name="组合 75"/>
          <p:cNvGrpSpPr/>
          <p:nvPr/>
        </p:nvGrpSpPr>
        <p:grpSpPr>
          <a:xfrm>
            <a:off x="5327915" y="729860"/>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latin typeface="Calibri" panose="020F0502020204030204" pitchFamily="34" charset="0"/>
                </a:rPr>
                <a:t>V0.3.1</a:t>
              </a:r>
            </a:p>
            <a:p>
              <a:pPr algn="ctr"/>
              <a:r>
                <a:rPr lang="en-US" altLang="zh-CN" sz="1867" dirty="0">
                  <a:latin typeface="Calibri" panose="020F0502020204030204" pitchFamily="34" charset="0"/>
                </a:rPr>
                <a:t>NN modules</a:t>
              </a:r>
            </a:p>
            <a:p>
              <a:pPr algn="ctr"/>
              <a:r>
                <a:rPr lang="en-US" altLang="zh-CN" sz="1867" dirty="0">
                  <a:latin typeface="Calibri" panose="020F0502020204030204" pitchFamily="34" charset="0"/>
                </a:rPr>
                <a:t>DGL-</a:t>
              </a:r>
              <a:r>
                <a:rPr lang="en-US" altLang="zh-CN" sz="1867" dirty="0" err="1">
                  <a:latin typeface="Calibri" panose="020F0502020204030204" pitchFamily="34" charset="0"/>
                </a:rPr>
                <a:t>Chem</a:t>
              </a:r>
              <a:endParaRPr lang="zh-CN" altLang="en-US" sz="1867" dirty="0">
                <a:latin typeface="Calibri" panose="020F0502020204030204" pitchFamily="34" charset="0"/>
              </a:endParaRPr>
            </a:p>
          </p:txBody>
        </p:sp>
      </p:grpSp>
      <p:grpSp>
        <p:nvGrpSpPr>
          <p:cNvPr id="86" name="组合 85"/>
          <p:cNvGrpSpPr/>
          <p:nvPr/>
        </p:nvGrpSpPr>
        <p:grpSpPr>
          <a:xfrm>
            <a:off x="5999989" y="3115295"/>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latin typeface="Calibri" panose="020F0502020204030204" pitchFamily="34" charset="0"/>
                </a:rPr>
                <a:t>V0.4</a:t>
              </a:r>
            </a:p>
            <a:p>
              <a:pPr algn="ctr"/>
              <a:r>
                <a:rPr lang="en-US" altLang="zh-CN" sz="1867" dirty="0">
                  <a:latin typeface="Calibri" panose="020F0502020204030204" pitchFamily="34" charset="0"/>
                </a:rPr>
                <a:t>Heterogeneous graph</a:t>
              </a:r>
            </a:p>
            <a:p>
              <a:pPr algn="ctr"/>
              <a:r>
                <a:rPr lang="en-US" altLang="zh-CN" sz="1867" dirty="0">
                  <a:latin typeface="Calibri" panose="020F0502020204030204" pitchFamily="34" charset="0"/>
                </a:rPr>
                <a:t>DGL-KE (preview)</a:t>
              </a:r>
              <a:endParaRPr lang="zh-CN" altLang="en-US" sz="2400" dirty="0">
                <a:latin typeface="Calibri" panose="020F0502020204030204" pitchFamily="34" charset="0"/>
              </a:endParaRPr>
            </a:p>
          </p:txBody>
        </p:sp>
      </p:grpSp>
      <p:pic>
        <p:nvPicPr>
          <p:cNvPr id="3" name="Picture 2">
            <a:extLst>
              <a:ext uri="{FF2B5EF4-FFF2-40B4-BE49-F238E27FC236}">
                <a16:creationId xmlns:a16="http://schemas.microsoft.com/office/drawing/2014/main" id="{14758724-D907-7141-9B47-1544743CBCBC}"/>
              </a:ext>
            </a:extLst>
          </p:cNvPr>
          <p:cNvPicPr>
            <a:picLocks noChangeAspect="1"/>
          </p:cNvPicPr>
          <p:nvPr/>
        </p:nvPicPr>
        <p:blipFill>
          <a:blip r:embed="rId2"/>
          <a:stretch>
            <a:fillRect/>
          </a:stretch>
        </p:blipFill>
        <p:spPr>
          <a:xfrm>
            <a:off x="6707297" y="1834797"/>
            <a:ext cx="5341363" cy="2928169"/>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403269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a:xfrm>
            <a:off x="838200" y="365125"/>
            <a:ext cx="11088754" cy="1325563"/>
          </a:xfrm>
        </p:spPr>
        <p:txBody>
          <a:bodyPr>
            <a:normAutofit/>
          </a:bodyPr>
          <a:lstStyle/>
          <a:p>
            <a:r>
              <a:rPr lang="en-US" altLang="zh-CN" dirty="0"/>
              <a:t>Heterogenous graph</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dirty="0"/>
              <a:t>Example: recommendation system, GCMC</a:t>
            </a:r>
          </a:p>
        </p:txBody>
      </p:sp>
      <p:pic>
        <p:nvPicPr>
          <p:cNvPr id="3" name="Picture 2">
            <a:extLst>
              <a:ext uri="{FF2B5EF4-FFF2-40B4-BE49-F238E27FC236}">
                <a16:creationId xmlns:a16="http://schemas.microsoft.com/office/drawing/2014/main" id="{97FD830F-5D6C-3145-9E58-AB1B05CC13E9}"/>
              </a:ext>
            </a:extLst>
          </p:cNvPr>
          <p:cNvPicPr>
            <a:picLocks noChangeAspect="1"/>
          </p:cNvPicPr>
          <p:nvPr/>
        </p:nvPicPr>
        <p:blipFill>
          <a:blip r:embed="rId2"/>
          <a:stretch>
            <a:fillRect/>
          </a:stretch>
        </p:blipFill>
        <p:spPr>
          <a:xfrm>
            <a:off x="1272618" y="2671842"/>
            <a:ext cx="9646763" cy="3260766"/>
          </a:xfrm>
          <a:prstGeom prst="rect">
            <a:avLst/>
          </a:prstGeom>
        </p:spPr>
      </p:pic>
      <p:sp>
        <p:nvSpPr>
          <p:cNvPr id="6" name="Google Shape;395;p51">
            <a:extLst>
              <a:ext uri="{FF2B5EF4-FFF2-40B4-BE49-F238E27FC236}">
                <a16:creationId xmlns:a16="http://schemas.microsoft.com/office/drawing/2014/main" id="{091E1B88-031D-1349-9F01-43A1215CF5D0}"/>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Graph Convolutional Matrix Completion</a:t>
            </a:r>
          </a:p>
        </p:txBody>
      </p:sp>
    </p:spTree>
    <p:extLst>
      <p:ext uri="{BB962C8B-B14F-4D97-AF65-F5344CB8AC3E}">
        <p14:creationId xmlns:p14="http://schemas.microsoft.com/office/powerpoint/2010/main" val="3935964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Supporting Heterogeneous Graph</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21</a:t>
            </a:fld>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48" y="1548895"/>
            <a:ext cx="7445839" cy="4867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299" y="1124743"/>
            <a:ext cx="3264363" cy="90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组合 19"/>
          <p:cNvGrpSpPr/>
          <p:nvPr/>
        </p:nvGrpSpPr>
        <p:grpSpPr>
          <a:xfrm>
            <a:off x="1688123" y="1065002"/>
            <a:ext cx="9976496" cy="4393264"/>
            <a:chOff x="1266092" y="798751"/>
            <a:chExt cx="7482372" cy="3294948"/>
          </a:xfrm>
        </p:grpSpPr>
        <p:sp>
          <p:nvSpPr>
            <p:cNvPr id="9" name="矩形 8"/>
            <p:cNvSpPr/>
            <p:nvPr/>
          </p:nvSpPr>
          <p:spPr>
            <a:xfrm>
              <a:off x="7884368" y="798751"/>
              <a:ext cx="864096" cy="765435"/>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cxnSp>
          <p:nvCxnSpPr>
            <p:cNvPr id="10" name="直接箭头连接符 9"/>
            <p:cNvCxnSpPr>
              <a:endCxn id="9218" idx="3"/>
            </p:cNvCxnSpPr>
            <p:nvPr/>
          </p:nvCxnSpPr>
          <p:spPr>
            <a:xfrm flipH="1">
              <a:off x="6417891" y="1596005"/>
              <a:ext cx="1682502" cy="1390864"/>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18" name="矩形 17"/>
            <p:cNvSpPr/>
            <p:nvPr/>
          </p:nvSpPr>
          <p:spPr>
            <a:xfrm>
              <a:off x="1266092" y="3144129"/>
              <a:ext cx="5151798" cy="9495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dirty="0"/>
            </a:p>
          </p:txBody>
        </p:sp>
      </p:grpSp>
      <p:grpSp>
        <p:nvGrpSpPr>
          <p:cNvPr id="23" name="组合 22"/>
          <p:cNvGrpSpPr/>
          <p:nvPr/>
        </p:nvGrpSpPr>
        <p:grpSpPr>
          <a:xfrm>
            <a:off x="1688123" y="1065001"/>
            <a:ext cx="8728357" cy="5018344"/>
            <a:chOff x="1266092" y="798751"/>
            <a:chExt cx="6546268" cy="3763758"/>
          </a:xfrm>
        </p:grpSpPr>
        <p:sp>
          <p:nvSpPr>
            <p:cNvPr id="13" name="矩形 12"/>
            <p:cNvSpPr/>
            <p:nvPr/>
          </p:nvSpPr>
          <p:spPr>
            <a:xfrm>
              <a:off x="7452320" y="798751"/>
              <a:ext cx="360040" cy="765435"/>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cxnSp>
          <p:nvCxnSpPr>
            <p:cNvPr id="14" name="直接箭头连接符 13"/>
            <p:cNvCxnSpPr>
              <a:stCxn id="13" idx="2"/>
            </p:cNvCxnSpPr>
            <p:nvPr/>
          </p:nvCxnSpPr>
          <p:spPr>
            <a:xfrm flipH="1">
              <a:off x="6417890" y="1564186"/>
              <a:ext cx="1214450" cy="2710359"/>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22" name="矩形 21"/>
            <p:cNvSpPr/>
            <p:nvPr/>
          </p:nvSpPr>
          <p:spPr>
            <a:xfrm>
              <a:off x="1266092" y="4093699"/>
              <a:ext cx="5151798" cy="46881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grpSp>
    </p:spTree>
    <p:extLst>
      <p:ext uri="{BB962C8B-B14F-4D97-AF65-F5344CB8AC3E}">
        <p14:creationId xmlns:p14="http://schemas.microsoft.com/office/powerpoint/2010/main" val="113057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pPr lvl="1"/>
            <a:endParaRPr lang="en-US" dirty="0"/>
          </a:p>
          <a:p>
            <a:pPr lvl="1"/>
            <a:endParaRPr lang="en-US" dirty="0"/>
          </a:p>
          <a:p>
            <a:pPr lvl="1"/>
            <a:endParaRPr lang="en-US" dirty="0"/>
          </a:p>
          <a:p>
            <a:pPr lvl="1"/>
            <a:endParaRPr lang="en-US" dirty="0"/>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r>
              <a:rPr lang="zh-CN" altLang="en-US" sz="2000" dirty="0">
                <a:solidFill>
                  <a:schemeClr val="tx1">
                    <a:lumMod val="75000"/>
                    <a:lumOff val="25000"/>
                  </a:schemeClr>
                </a:solidFill>
              </a:rPr>
              <a:t>*</a:t>
            </a:r>
            <a:r>
              <a:rPr lang="en-US" altLang="zh-CN" sz="2000" dirty="0">
                <a:solidFill>
                  <a:schemeClr val="tx1">
                    <a:lumMod val="75000"/>
                    <a:lumOff val="25000"/>
                  </a:schemeClr>
                </a:solidFill>
              </a:rPr>
              <a:t>Official</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training</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on</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MovieLens-10M</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has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to</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be</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in</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mini-batch,</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which</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lasts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for</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over</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24+</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hours</a:t>
            </a:r>
            <a:endParaRPr lang="en-US" sz="2000" dirty="0">
              <a:solidFill>
                <a:schemeClr val="tx1">
                  <a:lumMod val="75000"/>
                  <a:lumOff val="25000"/>
                </a:schemeClr>
              </a:solidFill>
            </a:endParaRPr>
          </a:p>
        </p:txBody>
      </p:sp>
      <p:graphicFrame>
        <p:nvGraphicFramePr>
          <p:cNvPr id="3" name="Table 2">
            <a:extLst>
              <a:ext uri="{FF2B5EF4-FFF2-40B4-BE49-F238E27FC236}">
                <a16:creationId xmlns:a16="http://schemas.microsoft.com/office/drawing/2014/main" id="{E19EB352-9BE8-5541-A0FC-7CC84C5D09C2}"/>
              </a:ext>
            </a:extLst>
          </p:cNvPr>
          <p:cNvGraphicFramePr>
            <a:graphicFrameLocks noGrp="1"/>
          </p:cNvGraphicFramePr>
          <p:nvPr/>
        </p:nvGraphicFramePr>
        <p:xfrm>
          <a:off x="707572" y="2314484"/>
          <a:ext cx="10776855" cy="2229032"/>
        </p:xfrm>
        <a:graphic>
          <a:graphicData uri="http://schemas.openxmlformats.org/drawingml/2006/table">
            <a:tbl>
              <a:tblPr firstRow="1" bandRow="1">
                <a:tableStyleId>{5C22544A-7EE6-4342-B048-85BDC9FD1C3A}</a:tableStyleId>
              </a:tblPr>
              <a:tblGrid>
                <a:gridCol w="2074817">
                  <a:extLst>
                    <a:ext uri="{9D8B030D-6E8A-4147-A177-3AD203B41FA5}">
                      <a16:colId xmlns:a16="http://schemas.microsoft.com/office/drawing/2014/main" val="1157171486"/>
                    </a:ext>
                  </a:extLst>
                </a:gridCol>
                <a:gridCol w="1515291">
                  <a:extLst>
                    <a:ext uri="{9D8B030D-6E8A-4147-A177-3AD203B41FA5}">
                      <a16:colId xmlns:a16="http://schemas.microsoft.com/office/drawing/2014/main" val="3885130908"/>
                    </a:ext>
                  </a:extLst>
                </a:gridCol>
                <a:gridCol w="1854926">
                  <a:extLst>
                    <a:ext uri="{9D8B030D-6E8A-4147-A177-3AD203B41FA5}">
                      <a16:colId xmlns:a16="http://schemas.microsoft.com/office/drawing/2014/main" val="2122196039"/>
                    </a:ext>
                  </a:extLst>
                </a:gridCol>
                <a:gridCol w="1959428">
                  <a:extLst>
                    <a:ext uri="{9D8B030D-6E8A-4147-A177-3AD203B41FA5}">
                      <a16:colId xmlns:a16="http://schemas.microsoft.com/office/drawing/2014/main" val="3778190536"/>
                    </a:ext>
                  </a:extLst>
                </a:gridCol>
                <a:gridCol w="1922417">
                  <a:extLst>
                    <a:ext uri="{9D8B030D-6E8A-4147-A177-3AD203B41FA5}">
                      <a16:colId xmlns:a16="http://schemas.microsoft.com/office/drawing/2014/main" val="838773311"/>
                    </a:ext>
                  </a:extLst>
                </a:gridCol>
                <a:gridCol w="1449976">
                  <a:extLst>
                    <a:ext uri="{9D8B030D-6E8A-4147-A177-3AD203B41FA5}">
                      <a16:colId xmlns:a16="http://schemas.microsoft.com/office/drawing/2014/main" val="384176703"/>
                    </a:ext>
                  </a:extLst>
                </a:gridCol>
              </a:tblGrid>
              <a:tr h="474436">
                <a:tc>
                  <a:txBody>
                    <a:bodyPr/>
                    <a:lstStyle/>
                    <a:p>
                      <a:pPr algn="ctr"/>
                      <a:r>
                        <a:rPr lang="en-US" sz="2000" dirty="0"/>
                        <a:t>Da</a:t>
                      </a:r>
                      <a:r>
                        <a:rPr lang="en-US" altLang="zh-CN" sz="2000" dirty="0"/>
                        <a:t>taset</a:t>
                      </a:r>
                      <a:endParaRPr lang="en-US" sz="2000" dirty="0"/>
                    </a:p>
                  </a:txBody>
                  <a:tcPr anchor="ctr"/>
                </a:tc>
                <a:tc>
                  <a:txBody>
                    <a:bodyPr/>
                    <a:lstStyle/>
                    <a:p>
                      <a:pPr algn="ctr"/>
                      <a:r>
                        <a:rPr lang="en-US" altLang="zh-CN" sz="2000" dirty="0"/>
                        <a:t>RMSE</a:t>
                      </a:r>
                      <a:r>
                        <a:rPr lang="zh-CN" altLang="en-US" sz="2000" dirty="0"/>
                        <a:t> </a:t>
                      </a:r>
                      <a:r>
                        <a:rPr lang="en-US" altLang="zh-CN" sz="2000" dirty="0"/>
                        <a:t>(DGL)</a:t>
                      </a:r>
                      <a:endParaRPr lang="en-US" sz="2000" dirty="0"/>
                    </a:p>
                  </a:txBody>
                  <a:tcPr anchor="ctr"/>
                </a:tc>
                <a:tc>
                  <a:txBody>
                    <a:bodyPr/>
                    <a:lstStyle/>
                    <a:p>
                      <a:pPr algn="ctr"/>
                      <a:r>
                        <a:rPr lang="en-US" altLang="zh-CN" sz="2000" dirty="0"/>
                        <a:t>RMSE</a:t>
                      </a:r>
                      <a:r>
                        <a:rPr lang="zh-CN" altLang="en-US" sz="2000" dirty="0"/>
                        <a:t> </a:t>
                      </a:r>
                      <a:r>
                        <a:rPr lang="en-US" altLang="zh-CN" sz="2000" dirty="0"/>
                        <a:t>(Official)</a:t>
                      </a:r>
                      <a:endParaRPr lang="en-US" sz="2000" dirty="0"/>
                    </a:p>
                  </a:txBody>
                  <a:tcPr anchor="ctr"/>
                </a:tc>
                <a:tc>
                  <a:txBody>
                    <a:bodyPr/>
                    <a:lstStyle/>
                    <a:p>
                      <a:pPr algn="ctr"/>
                      <a:r>
                        <a:rPr lang="en-US" altLang="zh-CN" sz="2000" dirty="0"/>
                        <a:t>Speed</a:t>
                      </a:r>
                      <a:r>
                        <a:rPr lang="zh-CN" altLang="en-US" sz="2000" dirty="0"/>
                        <a:t> </a:t>
                      </a:r>
                      <a:r>
                        <a:rPr lang="en-US" altLang="zh-CN" sz="2000" dirty="0"/>
                        <a:t>(DGL)</a:t>
                      </a:r>
                      <a:endParaRPr lang="en-US" sz="2000" dirty="0"/>
                    </a:p>
                  </a:txBody>
                  <a:tcPr anchor="ctr"/>
                </a:tc>
                <a:tc>
                  <a:txBody>
                    <a:bodyPr/>
                    <a:lstStyle/>
                    <a:p>
                      <a:pPr algn="ctr"/>
                      <a:r>
                        <a:rPr lang="en-US" altLang="zh-CN" sz="2000" dirty="0"/>
                        <a:t>Speed</a:t>
                      </a:r>
                      <a:r>
                        <a:rPr lang="zh-CN" altLang="en-US" sz="2000" dirty="0"/>
                        <a:t> </a:t>
                      </a:r>
                      <a:r>
                        <a:rPr lang="en-US" altLang="zh-CN" sz="2000" dirty="0"/>
                        <a:t>(Official)</a:t>
                      </a:r>
                      <a:endParaRPr lang="en-US" sz="2000" dirty="0"/>
                    </a:p>
                  </a:txBody>
                  <a:tcPr anchor="ctr"/>
                </a:tc>
                <a:tc>
                  <a:txBody>
                    <a:bodyPr/>
                    <a:lstStyle/>
                    <a:p>
                      <a:pPr algn="ctr"/>
                      <a:r>
                        <a:rPr lang="en-US" altLang="zh-CN" sz="2000" dirty="0"/>
                        <a:t>Speedup</a:t>
                      </a:r>
                      <a:endParaRPr lang="en-US" sz="2000" dirty="0"/>
                    </a:p>
                  </a:txBody>
                  <a:tcPr anchor="ctr"/>
                </a:tc>
                <a:extLst>
                  <a:ext uri="{0D108BD9-81ED-4DB2-BD59-A6C34878D82A}">
                    <a16:rowId xmlns:a16="http://schemas.microsoft.com/office/drawing/2014/main" val="2787455764"/>
                  </a:ext>
                </a:extLst>
              </a:tr>
              <a:tr h="474436">
                <a:tc>
                  <a:txBody>
                    <a:bodyPr/>
                    <a:lstStyle/>
                    <a:p>
                      <a:pPr algn="ctr"/>
                      <a:r>
                        <a:rPr lang="en-US" altLang="zh-CN" sz="2000" dirty="0"/>
                        <a:t>MovieLens-100K</a:t>
                      </a:r>
                      <a:endParaRPr lang="en-US" sz="2000" dirty="0"/>
                    </a:p>
                  </a:txBody>
                  <a:tcPr anchor="ctr"/>
                </a:tc>
                <a:tc>
                  <a:txBody>
                    <a:bodyPr/>
                    <a:lstStyle/>
                    <a:p>
                      <a:pPr algn="ctr"/>
                      <a:r>
                        <a:rPr lang="en-US" altLang="zh-CN" sz="2000" b="1" dirty="0"/>
                        <a:t>0.9077</a:t>
                      </a:r>
                      <a:endParaRPr lang="en-US" sz="2000" b="1" dirty="0"/>
                    </a:p>
                  </a:txBody>
                  <a:tcPr anchor="ctr"/>
                </a:tc>
                <a:tc>
                  <a:txBody>
                    <a:bodyPr/>
                    <a:lstStyle/>
                    <a:p>
                      <a:pPr algn="ctr"/>
                      <a:r>
                        <a:rPr lang="en-US" altLang="zh-CN" sz="2000" dirty="0"/>
                        <a:t>0.910</a:t>
                      </a:r>
                      <a:endParaRPr lang="en-US" sz="2000" dirty="0"/>
                    </a:p>
                  </a:txBody>
                  <a:tcPr anchor="ctr"/>
                </a:tc>
                <a:tc>
                  <a:txBody>
                    <a:bodyPr/>
                    <a:lstStyle/>
                    <a:p>
                      <a:pPr algn="ctr"/>
                      <a:r>
                        <a:rPr lang="en-US" altLang="zh-CN" sz="2000" b="1" dirty="0"/>
                        <a:t>0.0246</a:t>
                      </a:r>
                      <a:r>
                        <a:rPr lang="zh-CN" altLang="en-US" sz="2000" dirty="0"/>
                        <a:t> </a:t>
                      </a:r>
                      <a:r>
                        <a:rPr lang="en-US" altLang="zh-CN" sz="2000" dirty="0"/>
                        <a:t>s/epoch</a:t>
                      </a:r>
                      <a:endParaRPr lang="en-US" sz="2000" dirty="0"/>
                    </a:p>
                  </a:txBody>
                  <a:tcPr anchor="ctr"/>
                </a:tc>
                <a:tc>
                  <a:txBody>
                    <a:bodyPr/>
                    <a:lstStyle/>
                    <a:p>
                      <a:pPr algn="ctr"/>
                      <a:r>
                        <a:rPr lang="en-US" altLang="zh-CN" sz="2000" dirty="0"/>
                        <a:t>0.1008</a:t>
                      </a:r>
                      <a:r>
                        <a:rPr lang="zh-CN" altLang="en-US" sz="2000" dirty="0"/>
                        <a:t> </a:t>
                      </a:r>
                      <a:r>
                        <a:rPr lang="en-US" altLang="zh-CN" sz="2000" dirty="0"/>
                        <a:t>s/epoch</a:t>
                      </a:r>
                      <a:endParaRPr lang="en-US" sz="2000" dirty="0"/>
                    </a:p>
                  </a:txBody>
                  <a:tcPr anchor="ctr"/>
                </a:tc>
                <a:tc>
                  <a:txBody>
                    <a:bodyPr/>
                    <a:lstStyle/>
                    <a:p>
                      <a:pPr algn="ctr"/>
                      <a:r>
                        <a:rPr lang="en-US" altLang="zh-CN" sz="3600" dirty="0">
                          <a:solidFill>
                            <a:srgbClr val="FF0000"/>
                          </a:solidFill>
                        </a:rPr>
                        <a:t>5x</a:t>
                      </a:r>
                      <a:endParaRPr lang="en-US" sz="3600" dirty="0">
                        <a:solidFill>
                          <a:srgbClr val="FF0000"/>
                        </a:solidFill>
                      </a:endParaRPr>
                    </a:p>
                  </a:txBody>
                  <a:tcPr anchor="ctr"/>
                </a:tc>
                <a:extLst>
                  <a:ext uri="{0D108BD9-81ED-4DB2-BD59-A6C34878D82A}">
                    <a16:rowId xmlns:a16="http://schemas.microsoft.com/office/drawing/2014/main" val="3370198546"/>
                  </a:ext>
                </a:extLst>
              </a:tr>
              <a:tr h="474436">
                <a:tc>
                  <a:txBody>
                    <a:bodyPr/>
                    <a:lstStyle/>
                    <a:p>
                      <a:pPr algn="ctr"/>
                      <a:r>
                        <a:rPr lang="en-US" altLang="zh-CN" sz="2000" dirty="0"/>
                        <a:t>MovieLens-1M</a:t>
                      </a:r>
                      <a:endParaRPr lang="en-US" sz="2000" dirty="0"/>
                    </a:p>
                  </a:txBody>
                  <a:tcPr anchor="ctr"/>
                </a:tc>
                <a:tc>
                  <a:txBody>
                    <a:bodyPr/>
                    <a:lstStyle/>
                    <a:p>
                      <a:pPr algn="ctr"/>
                      <a:r>
                        <a:rPr lang="en-US" altLang="zh-CN" sz="2000" dirty="0"/>
                        <a:t>0.8377</a:t>
                      </a:r>
                      <a:endParaRPr lang="en-US" sz="2000" dirty="0"/>
                    </a:p>
                  </a:txBody>
                  <a:tcPr anchor="ctr"/>
                </a:tc>
                <a:tc>
                  <a:txBody>
                    <a:bodyPr/>
                    <a:lstStyle/>
                    <a:p>
                      <a:pPr algn="ctr"/>
                      <a:r>
                        <a:rPr lang="en-US" altLang="zh-CN" sz="2000" b="1" dirty="0"/>
                        <a:t>0.832</a:t>
                      </a:r>
                      <a:endParaRPr lang="en-US" sz="2000" b="1" dirty="0"/>
                    </a:p>
                  </a:txBody>
                  <a:tcPr anchor="ctr"/>
                </a:tc>
                <a:tc>
                  <a:txBody>
                    <a:bodyPr/>
                    <a:lstStyle/>
                    <a:p>
                      <a:pPr algn="ctr"/>
                      <a:r>
                        <a:rPr lang="en-US" altLang="zh-CN" sz="2000" b="1" dirty="0"/>
                        <a:t>0.0695</a:t>
                      </a:r>
                      <a:r>
                        <a:rPr lang="zh-CN" altLang="en-US" sz="2000" dirty="0"/>
                        <a:t> </a:t>
                      </a:r>
                      <a:r>
                        <a:rPr lang="en-US" altLang="zh-CN" sz="2000" dirty="0"/>
                        <a:t>s/epoch</a:t>
                      </a:r>
                      <a:endParaRPr lang="en-US" sz="2000" dirty="0"/>
                    </a:p>
                  </a:txBody>
                  <a:tcPr anchor="ctr"/>
                </a:tc>
                <a:tc>
                  <a:txBody>
                    <a:bodyPr/>
                    <a:lstStyle/>
                    <a:p>
                      <a:pPr algn="ctr"/>
                      <a:r>
                        <a:rPr lang="en-US" altLang="zh-CN" sz="2000" dirty="0"/>
                        <a:t>1.538</a:t>
                      </a:r>
                      <a:r>
                        <a:rPr lang="zh-CN" altLang="en-US" sz="2000" dirty="0"/>
                        <a:t> </a:t>
                      </a:r>
                      <a:r>
                        <a:rPr lang="en-US" altLang="zh-CN" sz="2000" dirty="0"/>
                        <a:t>s/epoch</a:t>
                      </a:r>
                      <a:endParaRPr lang="en-US" sz="2000" dirty="0"/>
                    </a:p>
                  </a:txBody>
                  <a:tcPr anchor="ctr"/>
                </a:tc>
                <a:tc>
                  <a:txBody>
                    <a:bodyPr/>
                    <a:lstStyle/>
                    <a:p>
                      <a:pPr algn="ctr"/>
                      <a:r>
                        <a:rPr lang="en-US" altLang="zh-CN" sz="3600" dirty="0">
                          <a:solidFill>
                            <a:srgbClr val="FF0000"/>
                          </a:solidFill>
                        </a:rPr>
                        <a:t>22x</a:t>
                      </a:r>
                      <a:endParaRPr lang="en-US" sz="3600" dirty="0">
                        <a:solidFill>
                          <a:srgbClr val="FF0000"/>
                        </a:solidFill>
                      </a:endParaRPr>
                    </a:p>
                  </a:txBody>
                  <a:tcPr anchor="ctr"/>
                </a:tc>
                <a:extLst>
                  <a:ext uri="{0D108BD9-81ED-4DB2-BD59-A6C34878D82A}">
                    <a16:rowId xmlns:a16="http://schemas.microsoft.com/office/drawing/2014/main" val="1993135804"/>
                  </a:ext>
                </a:extLst>
              </a:tr>
              <a:tr h="474436">
                <a:tc>
                  <a:txBody>
                    <a:bodyPr/>
                    <a:lstStyle/>
                    <a:p>
                      <a:pPr algn="ctr"/>
                      <a:r>
                        <a:rPr lang="en-US" altLang="zh-CN" sz="2000" dirty="0"/>
                        <a:t>MovieLens-10M</a:t>
                      </a:r>
                      <a:endParaRPr lang="en-US" sz="2000" dirty="0"/>
                    </a:p>
                  </a:txBody>
                  <a:tcPr anchor="ctr"/>
                </a:tc>
                <a:tc>
                  <a:txBody>
                    <a:bodyPr/>
                    <a:lstStyle/>
                    <a:p>
                      <a:pPr algn="ctr"/>
                      <a:r>
                        <a:rPr lang="en-US" altLang="zh-CN" sz="2000" dirty="0"/>
                        <a:t>0.7875</a:t>
                      </a:r>
                      <a:endParaRPr lang="en-US" sz="2000" dirty="0"/>
                    </a:p>
                  </a:txBody>
                  <a:tcPr anchor="ctr"/>
                </a:tc>
                <a:tc>
                  <a:txBody>
                    <a:bodyPr/>
                    <a:lstStyle/>
                    <a:p>
                      <a:pPr algn="ctr"/>
                      <a:r>
                        <a:rPr lang="en-US" altLang="zh-CN" sz="2000" b="1" dirty="0"/>
                        <a:t>0.777</a:t>
                      </a:r>
                      <a:r>
                        <a:rPr lang="zh-CN" altLang="en-US" sz="2000" dirty="0"/>
                        <a:t>*</a:t>
                      </a:r>
                      <a:endParaRPr lang="en-US" sz="2000" dirty="0"/>
                    </a:p>
                  </a:txBody>
                  <a:tcPr anchor="ctr"/>
                </a:tc>
                <a:tc>
                  <a:txBody>
                    <a:bodyPr/>
                    <a:lstStyle/>
                    <a:p>
                      <a:pPr algn="ctr"/>
                      <a:r>
                        <a:rPr lang="en-US" altLang="zh-CN" sz="2000" b="1" dirty="0"/>
                        <a:t>0.6480</a:t>
                      </a:r>
                      <a:r>
                        <a:rPr lang="zh-CN" altLang="en-US" sz="2000" dirty="0"/>
                        <a:t> </a:t>
                      </a:r>
                      <a:r>
                        <a:rPr lang="en-US" altLang="zh-CN" sz="2000" dirty="0"/>
                        <a:t>s/epoch</a:t>
                      </a:r>
                      <a:endParaRPr lang="en-US" sz="2000" dirty="0"/>
                    </a:p>
                  </a:txBody>
                  <a:tcPr anchor="ctr"/>
                </a:tc>
                <a:tc>
                  <a:txBody>
                    <a:bodyPr/>
                    <a:lstStyle/>
                    <a:p>
                      <a:pPr algn="ctr"/>
                      <a:r>
                        <a:rPr lang="en-US" sz="2000" dirty="0"/>
                        <a:t>L</a:t>
                      </a:r>
                      <a:r>
                        <a:rPr lang="en-US" altLang="zh-CN" sz="2000" dirty="0"/>
                        <a:t>ong</a:t>
                      </a:r>
                      <a:r>
                        <a:rPr lang="zh-CN" altLang="en-US" sz="2000" dirty="0"/>
                        <a:t>*</a:t>
                      </a: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212081882"/>
                  </a:ext>
                </a:extLst>
              </a:tr>
            </a:tbl>
          </a:graphicData>
        </a:graphic>
      </p:graphicFrame>
      <p:sp>
        <p:nvSpPr>
          <p:cNvPr id="7" name="Title 1">
            <a:extLst>
              <a:ext uri="{FF2B5EF4-FFF2-40B4-BE49-F238E27FC236}">
                <a16:creationId xmlns:a16="http://schemas.microsoft.com/office/drawing/2014/main" id="{646DE02B-D39E-804D-A106-AC4780056AD8}"/>
              </a:ext>
            </a:extLst>
          </p:cNvPr>
          <p:cNvSpPr>
            <a:spLocks noGrp="1"/>
          </p:cNvSpPr>
          <p:nvPr>
            <p:ph type="title"/>
          </p:nvPr>
        </p:nvSpPr>
        <p:spPr>
          <a:xfrm>
            <a:off x="838200" y="365125"/>
            <a:ext cx="11088754" cy="1325563"/>
          </a:xfrm>
        </p:spPr>
        <p:txBody>
          <a:bodyPr>
            <a:normAutofit/>
          </a:bodyPr>
          <a:lstStyle/>
          <a:p>
            <a:r>
              <a:rPr lang="en-US" altLang="zh-CN" dirty="0"/>
              <a:t>Example: graph convolutional matrix completion</a:t>
            </a:r>
            <a:endParaRPr lang="en-US" dirty="0"/>
          </a:p>
        </p:txBody>
      </p:sp>
    </p:spTree>
    <p:extLst>
      <p:ext uri="{BB962C8B-B14F-4D97-AF65-F5344CB8AC3E}">
        <p14:creationId xmlns:p14="http://schemas.microsoft.com/office/powerpoint/2010/main" val="1181346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1C1809B-F390-A54B-B0A9-A542B02452BE}"/>
              </a:ext>
            </a:extLst>
          </p:cNvPr>
          <p:cNvGraphicFramePr>
            <a:graphicFrameLocks noGrp="1"/>
          </p:cNvGraphicFramePr>
          <p:nvPr>
            <p:extLst>
              <p:ext uri="{D42A27DB-BD31-4B8C-83A1-F6EECF244321}">
                <p14:modId xmlns:p14="http://schemas.microsoft.com/office/powerpoint/2010/main" val="2267260199"/>
              </p:ext>
            </p:extLst>
          </p:nvPr>
        </p:nvGraphicFramePr>
        <p:xfrm>
          <a:off x="838200" y="2396954"/>
          <a:ext cx="8128000" cy="10363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12502868"/>
                    </a:ext>
                  </a:extLst>
                </a:gridCol>
                <a:gridCol w="2032000">
                  <a:extLst>
                    <a:ext uri="{9D8B030D-6E8A-4147-A177-3AD203B41FA5}">
                      <a16:colId xmlns:a16="http://schemas.microsoft.com/office/drawing/2014/main" val="4285176605"/>
                    </a:ext>
                  </a:extLst>
                </a:gridCol>
                <a:gridCol w="2032000">
                  <a:extLst>
                    <a:ext uri="{9D8B030D-6E8A-4147-A177-3AD203B41FA5}">
                      <a16:colId xmlns:a16="http://schemas.microsoft.com/office/drawing/2014/main" val="1741020911"/>
                    </a:ext>
                  </a:extLst>
                </a:gridCol>
                <a:gridCol w="2032000">
                  <a:extLst>
                    <a:ext uri="{9D8B030D-6E8A-4147-A177-3AD203B41FA5}">
                      <a16:colId xmlns:a16="http://schemas.microsoft.com/office/drawing/2014/main" val="4038679472"/>
                    </a:ext>
                  </a:extLst>
                </a:gridCol>
              </a:tblGrid>
              <a:tr h="370840">
                <a:tc>
                  <a:txBody>
                    <a:bodyPr/>
                    <a:lstStyle/>
                    <a:p>
                      <a:pPr algn="ctr"/>
                      <a:endParaRPr lang="en-US" sz="2800" dirty="0"/>
                    </a:p>
                  </a:txBody>
                  <a:tcPr anchor="ctr"/>
                </a:tc>
                <a:tc>
                  <a:txBody>
                    <a:bodyPr/>
                    <a:lstStyle/>
                    <a:p>
                      <a:pPr algn="ctr"/>
                      <a:r>
                        <a:rPr lang="en-US" sz="2800" dirty="0"/>
                        <a:t>DGL</a:t>
                      </a:r>
                    </a:p>
                  </a:txBody>
                  <a:tcPr anchor="ctr"/>
                </a:tc>
                <a:tc>
                  <a:txBody>
                    <a:bodyPr/>
                    <a:lstStyle/>
                    <a:p>
                      <a:pPr algn="ctr"/>
                      <a:r>
                        <a:rPr lang="en-US" altLang="zh-CN" sz="2800" dirty="0"/>
                        <a:t>Official</a:t>
                      </a:r>
                      <a:endParaRPr lang="en-US" sz="2800" dirty="0"/>
                    </a:p>
                  </a:txBody>
                  <a:tcPr anchor="ctr"/>
                </a:tc>
                <a:tc>
                  <a:txBody>
                    <a:bodyPr/>
                    <a:lstStyle/>
                    <a:p>
                      <a:pPr algn="ctr"/>
                      <a:r>
                        <a:rPr lang="en-US" sz="28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800" dirty="0">
                          <a:hlinkClick r:id="rId3"/>
                        </a:rPr>
                        <a:t>ACNN</a:t>
                      </a:r>
                      <a:endParaRPr lang="en-US" sz="2800" dirty="0"/>
                    </a:p>
                  </a:txBody>
                  <a:tcPr anchor="ctr"/>
                </a:tc>
                <a:tc>
                  <a:txBody>
                    <a:bodyPr/>
                    <a:lstStyle/>
                    <a:p>
                      <a:pPr algn="ctr"/>
                      <a:r>
                        <a:rPr lang="en-US" altLang="zh-CN" sz="2800" dirty="0"/>
                        <a:t>0.36</a:t>
                      </a:r>
                      <a:endParaRPr lang="en-US" sz="2800" dirty="0"/>
                    </a:p>
                  </a:txBody>
                  <a:tcPr anchor="ctr"/>
                </a:tc>
                <a:tc>
                  <a:txBody>
                    <a:bodyPr/>
                    <a:lstStyle/>
                    <a:p>
                      <a:pPr algn="ctr"/>
                      <a:r>
                        <a:rPr lang="en-US" altLang="zh-CN" sz="2800" dirty="0"/>
                        <a:t>1.58</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4.4x</a:t>
                      </a:r>
                      <a:endParaRPr lang="en-US" sz="2800" dirty="0">
                        <a:solidFill>
                          <a:srgbClr val="FF0000"/>
                        </a:solidFill>
                      </a:endParaRPr>
                    </a:p>
                  </a:txBody>
                  <a:tcPr anchor="ctr"/>
                </a:tc>
                <a:extLst>
                  <a:ext uri="{0D108BD9-81ED-4DB2-BD59-A6C34878D82A}">
                    <a16:rowId xmlns:a16="http://schemas.microsoft.com/office/drawing/2014/main" val="2818290064"/>
                  </a:ext>
                </a:extLst>
              </a:tr>
            </a:tbl>
          </a:graphicData>
        </a:graphic>
      </p:graphicFrame>
      <p:sp>
        <p:nvSpPr>
          <p:cNvPr id="7" name="Title 1">
            <a:extLst>
              <a:ext uri="{FF2B5EF4-FFF2-40B4-BE49-F238E27FC236}">
                <a16:creationId xmlns:a16="http://schemas.microsoft.com/office/drawing/2014/main" id="{179964D9-4EAB-144D-BBAD-AF7F3DAD5A30}"/>
              </a:ext>
            </a:extLst>
          </p:cNvPr>
          <p:cNvSpPr>
            <a:spLocks noGrp="1"/>
          </p:cNvSpPr>
          <p:nvPr>
            <p:ph type="title"/>
          </p:nvPr>
        </p:nvSpPr>
        <p:spPr>
          <a:xfrm>
            <a:off x="838200" y="365125"/>
            <a:ext cx="10852052" cy="1325563"/>
          </a:xfrm>
        </p:spPr>
        <p:txBody>
          <a:bodyPr/>
          <a:lstStyle/>
          <a:p>
            <a:r>
              <a:rPr lang="en-US" dirty="0"/>
              <a:t>Example: drug discovery</a:t>
            </a:r>
          </a:p>
        </p:txBody>
      </p:sp>
      <p:sp>
        <p:nvSpPr>
          <p:cNvPr id="9" name="Content Placeholder 2">
            <a:extLst>
              <a:ext uri="{FF2B5EF4-FFF2-40B4-BE49-F238E27FC236}">
                <a16:creationId xmlns:a16="http://schemas.microsoft.com/office/drawing/2014/main" id="{2D775566-DE5A-EA44-BD04-A60429CBF824}"/>
              </a:ext>
            </a:extLst>
          </p:cNvPr>
          <p:cNvSpPr>
            <a:spLocks noGrp="1"/>
          </p:cNvSpPr>
          <p:nvPr>
            <p:ph idx="1"/>
          </p:nvPr>
        </p:nvSpPr>
        <p:spPr>
          <a:xfrm>
            <a:off x="838200" y="1825625"/>
            <a:ext cx="10515600" cy="1142658"/>
          </a:xfrm>
        </p:spPr>
        <p:txBody>
          <a:bodyPr/>
          <a:lstStyle/>
          <a:p>
            <a:pPr marL="0" indent="0">
              <a:buNone/>
            </a:pPr>
            <a:r>
              <a:rPr lang="en-US" dirty="0"/>
              <a:t>Training time per epoch (1 V100 GPU)</a:t>
            </a:r>
          </a:p>
        </p:txBody>
      </p:sp>
      <p:sp>
        <p:nvSpPr>
          <p:cNvPr id="8" name="Content Placeholder 2">
            <a:extLst>
              <a:ext uri="{FF2B5EF4-FFF2-40B4-BE49-F238E27FC236}">
                <a16:creationId xmlns:a16="http://schemas.microsoft.com/office/drawing/2014/main" id="{6E81CA8D-3B52-8543-9682-CCA76B1E3E73}"/>
              </a:ext>
            </a:extLst>
          </p:cNvPr>
          <p:cNvSpPr txBox="1">
            <a:spLocks/>
          </p:cNvSpPr>
          <p:nvPr/>
        </p:nvSpPr>
        <p:spPr>
          <a:xfrm>
            <a:off x="838200" y="5363966"/>
            <a:ext cx="10515600" cy="114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hlinkClick r:id="rId3"/>
              </a:rPr>
              <a:t>Atomic Convolutional Neural Network (ACNN)</a:t>
            </a:r>
            <a:endParaRPr lang="en-US" sz="2400" dirty="0"/>
          </a:p>
        </p:txBody>
      </p:sp>
    </p:spTree>
    <p:extLst>
      <p:ext uri="{BB962C8B-B14F-4D97-AF65-F5344CB8AC3E}">
        <p14:creationId xmlns:p14="http://schemas.microsoft.com/office/powerpoint/2010/main" val="189578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1C1809B-F390-A54B-B0A9-A542B02452BE}"/>
              </a:ext>
            </a:extLst>
          </p:cNvPr>
          <p:cNvGraphicFramePr>
            <a:graphicFrameLocks noGrp="1"/>
          </p:cNvGraphicFramePr>
          <p:nvPr>
            <p:extLst>
              <p:ext uri="{D42A27DB-BD31-4B8C-83A1-F6EECF244321}">
                <p14:modId xmlns:p14="http://schemas.microsoft.com/office/powerpoint/2010/main" val="2013225003"/>
              </p:ext>
            </p:extLst>
          </p:nvPr>
        </p:nvGraphicFramePr>
        <p:xfrm>
          <a:off x="838200" y="2396954"/>
          <a:ext cx="8128000" cy="2590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12502868"/>
                    </a:ext>
                  </a:extLst>
                </a:gridCol>
                <a:gridCol w="2032000">
                  <a:extLst>
                    <a:ext uri="{9D8B030D-6E8A-4147-A177-3AD203B41FA5}">
                      <a16:colId xmlns:a16="http://schemas.microsoft.com/office/drawing/2014/main" val="4285176605"/>
                    </a:ext>
                  </a:extLst>
                </a:gridCol>
                <a:gridCol w="2032000">
                  <a:extLst>
                    <a:ext uri="{9D8B030D-6E8A-4147-A177-3AD203B41FA5}">
                      <a16:colId xmlns:a16="http://schemas.microsoft.com/office/drawing/2014/main" val="1741020911"/>
                    </a:ext>
                  </a:extLst>
                </a:gridCol>
                <a:gridCol w="2032000">
                  <a:extLst>
                    <a:ext uri="{9D8B030D-6E8A-4147-A177-3AD203B41FA5}">
                      <a16:colId xmlns:a16="http://schemas.microsoft.com/office/drawing/2014/main" val="4038679472"/>
                    </a:ext>
                  </a:extLst>
                </a:gridCol>
              </a:tblGrid>
              <a:tr h="370840">
                <a:tc>
                  <a:txBody>
                    <a:bodyPr/>
                    <a:lstStyle/>
                    <a:p>
                      <a:pPr algn="ctr"/>
                      <a:endParaRPr lang="en-US" sz="2800" dirty="0"/>
                    </a:p>
                  </a:txBody>
                  <a:tcPr anchor="ctr"/>
                </a:tc>
                <a:tc>
                  <a:txBody>
                    <a:bodyPr/>
                    <a:lstStyle/>
                    <a:p>
                      <a:pPr algn="ctr"/>
                      <a:r>
                        <a:rPr lang="en-US" sz="2800" dirty="0"/>
                        <a:t>DGL</a:t>
                      </a:r>
                    </a:p>
                  </a:txBody>
                  <a:tcPr anchor="ctr"/>
                </a:tc>
                <a:tc>
                  <a:txBody>
                    <a:bodyPr/>
                    <a:lstStyle/>
                    <a:p>
                      <a:pPr algn="ctr"/>
                      <a:r>
                        <a:rPr lang="en-US" altLang="zh-CN" sz="2800" dirty="0"/>
                        <a:t>Official</a:t>
                      </a:r>
                      <a:endParaRPr lang="en-US" sz="2800" dirty="0"/>
                    </a:p>
                  </a:txBody>
                  <a:tcPr anchor="ctr"/>
                </a:tc>
                <a:tc>
                  <a:txBody>
                    <a:bodyPr/>
                    <a:lstStyle/>
                    <a:p>
                      <a:pPr algn="ctr"/>
                      <a:r>
                        <a:rPr lang="en-US" sz="28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800" dirty="0">
                          <a:hlinkClick r:id="rId3"/>
                        </a:rPr>
                        <a:t>ACNN</a:t>
                      </a:r>
                      <a:endParaRPr lang="en-US" sz="2800" dirty="0"/>
                    </a:p>
                  </a:txBody>
                  <a:tcPr anchor="ctr"/>
                </a:tc>
                <a:tc>
                  <a:txBody>
                    <a:bodyPr/>
                    <a:lstStyle/>
                    <a:p>
                      <a:pPr algn="ctr"/>
                      <a:r>
                        <a:rPr lang="en-US" altLang="zh-CN" sz="2800" dirty="0"/>
                        <a:t>0.36</a:t>
                      </a:r>
                      <a:endParaRPr lang="en-US" sz="2800" dirty="0"/>
                    </a:p>
                  </a:txBody>
                  <a:tcPr anchor="ctr"/>
                </a:tc>
                <a:tc>
                  <a:txBody>
                    <a:bodyPr/>
                    <a:lstStyle/>
                    <a:p>
                      <a:pPr algn="ctr"/>
                      <a:r>
                        <a:rPr lang="en-US" altLang="zh-CN" sz="2800" dirty="0"/>
                        <a:t>1.58</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4.4x</a:t>
                      </a:r>
                      <a:endParaRPr lang="en-US" sz="2800" dirty="0">
                        <a:solidFill>
                          <a:srgbClr val="FF0000"/>
                        </a:solidFill>
                      </a:endParaRPr>
                    </a:p>
                  </a:txBody>
                  <a:tcPr anchor="ctr"/>
                </a:tc>
                <a:extLst>
                  <a:ext uri="{0D108BD9-81ED-4DB2-BD59-A6C34878D82A}">
                    <a16:rowId xmlns:a16="http://schemas.microsoft.com/office/drawing/2014/main" val="2818290064"/>
                  </a:ext>
                </a:extLst>
              </a:tr>
              <a:tr h="370840">
                <a:tc>
                  <a:txBody>
                    <a:bodyPr/>
                    <a:lstStyle/>
                    <a:p>
                      <a:pPr algn="ctr"/>
                      <a:r>
                        <a:rPr lang="en-US" sz="2800" dirty="0">
                          <a:hlinkClick r:id="rId4"/>
                        </a:rPr>
                        <a:t>JTNN</a:t>
                      </a:r>
                      <a:endParaRPr lang="en-US" sz="2800" dirty="0"/>
                    </a:p>
                  </a:txBody>
                  <a:tcPr anchor="ctr"/>
                </a:tc>
                <a:tc>
                  <a:txBody>
                    <a:bodyPr/>
                    <a:lstStyle/>
                    <a:p>
                      <a:pPr algn="ctr"/>
                      <a:r>
                        <a:rPr lang="en-US" sz="2800" dirty="0"/>
                        <a:t>743</a:t>
                      </a:r>
                    </a:p>
                  </a:txBody>
                  <a:tcPr anchor="ctr"/>
                </a:tc>
                <a:tc>
                  <a:txBody>
                    <a:bodyPr/>
                    <a:lstStyle/>
                    <a:p>
                      <a:pPr algn="ctr"/>
                      <a:r>
                        <a:rPr lang="en-US" sz="2800" dirty="0"/>
                        <a:t>1826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2.5x</a:t>
                      </a:r>
                      <a:endParaRPr lang="en-US" sz="2800" dirty="0">
                        <a:solidFill>
                          <a:srgbClr val="FF0000"/>
                        </a:solidFill>
                      </a:endParaRPr>
                    </a:p>
                  </a:txBody>
                  <a:tcPr anchor="ctr"/>
                </a:tc>
                <a:extLst>
                  <a:ext uri="{0D108BD9-81ED-4DB2-BD59-A6C34878D82A}">
                    <a16:rowId xmlns:a16="http://schemas.microsoft.com/office/drawing/2014/main" val="2344473485"/>
                  </a:ext>
                </a:extLst>
              </a:tr>
              <a:tr h="370840">
                <a:tc>
                  <a:txBody>
                    <a:bodyPr/>
                    <a:lstStyle/>
                    <a:p>
                      <a:pPr algn="ctr"/>
                      <a:r>
                        <a:rPr lang="en-US" sz="2800" dirty="0">
                          <a:hlinkClick r:id="rId5"/>
                        </a:rPr>
                        <a:t>GCN (Tox21)</a:t>
                      </a:r>
                      <a:endParaRPr lang="en-US" sz="2800" dirty="0"/>
                    </a:p>
                  </a:txBody>
                  <a:tcPr anchor="ctr"/>
                </a:tc>
                <a:tc>
                  <a:txBody>
                    <a:bodyPr/>
                    <a:lstStyle/>
                    <a:p>
                      <a:pPr algn="ctr"/>
                      <a:r>
                        <a:rPr lang="en-US" sz="2800" dirty="0"/>
                        <a:t>1.9</a:t>
                      </a:r>
                    </a:p>
                  </a:txBody>
                  <a:tcPr anchor="ctr"/>
                </a:tc>
                <a:tc>
                  <a:txBody>
                    <a:bodyPr/>
                    <a:lstStyle/>
                    <a:p>
                      <a:pPr algn="ctr"/>
                      <a:r>
                        <a:rPr lang="en-US" sz="2800" dirty="0"/>
                        <a:t>8.4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4.4x</a:t>
                      </a:r>
                    </a:p>
                  </a:txBody>
                  <a:tcPr anchor="ctr"/>
                </a:tc>
                <a:extLst>
                  <a:ext uri="{0D108BD9-81ED-4DB2-BD59-A6C34878D82A}">
                    <a16:rowId xmlns:a16="http://schemas.microsoft.com/office/drawing/2014/main" val="1834882915"/>
                  </a:ext>
                </a:extLst>
              </a:tr>
              <a:tr h="370840">
                <a:tc>
                  <a:txBody>
                    <a:bodyPr/>
                    <a:lstStyle/>
                    <a:p>
                      <a:pPr algn="ctr"/>
                      <a:r>
                        <a:rPr lang="en-US" sz="2800" dirty="0">
                          <a:hlinkClick r:id="rId6"/>
                        </a:rPr>
                        <a:t>AttentiveFP</a:t>
                      </a:r>
                      <a:r>
                        <a:rPr lang="en-US" sz="2800" dirty="0"/>
                        <a:t>*</a:t>
                      </a:r>
                    </a:p>
                  </a:txBody>
                  <a:tcPr anchor="ctr"/>
                </a:tc>
                <a:tc>
                  <a:txBody>
                    <a:bodyPr/>
                    <a:lstStyle/>
                    <a:p>
                      <a:pPr algn="ctr"/>
                      <a:r>
                        <a:rPr lang="en-US" sz="2800" dirty="0"/>
                        <a:t>1.2</a:t>
                      </a:r>
                    </a:p>
                  </a:txBody>
                  <a:tcPr anchor="ctr"/>
                </a:tc>
                <a:tc>
                  <a:txBody>
                    <a:bodyPr/>
                    <a:lstStyle/>
                    <a:p>
                      <a:pPr algn="ctr"/>
                      <a:r>
                        <a:rPr lang="en-US" sz="2800" dirty="0"/>
                        <a:t>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5x</a:t>
                      </a:r>
                    </a:p>
                  </a:txBody>
                  <a:tcPr anchor="ctr"/>
                </a:tc>
                <a:extLst>
                  <a:ext uri="{0D108BD9-81ED-4DB2-BD59-A6C34878D82A}">
                    <a16:rowId xmlns:a16="http://schemas.microsoft.com/office/drawing/2014/main" val="3323080460"/>
                  </a:ext>
                </a:extLst>
              </a:tr>
            </a:tbl>
          </a:graphicData>
        </a:graphic>
      </p:graphicFrame>
      <p:sp>
        <p:nvSpPr>
          <p:cNvPr id="7" name="Title 1">
            <a:extLst>
              <a:ext uri="{FF2B5EF4-FFF2-40B4-BE49-F238E27FC236}">
                <a16:creationId xmlns:a16="http://schemas.microsoft.com/office/drawing/2014/main" id="{179964D9-4EAB-144D-BBAD-AF7F3DAD5A30}"/>
              </a:ext>
            </a:extLst>
          </p:cNvPr>
          <p:cNvSpPr>
            <a:spLocks noGrp="1"/>
          </p:cNvSpPr>
          <p:nvPr>
            <p:ph type="title"/>
          </p:nvPr>
        </p:nvSpPr>
        <p:spPr>
          <a:xfrm>
            <a:off x="838200" y="365125"/>
            <a:ext cx="10852052" cy="1325563"/>
          </a:xfrm>
        </p:spPr>
        <p:txBody>
          <a:bodyPr/>
          <a:lstStyle/>
          <a:p>
            <a:r>
              <a:rPr lang="en-US" dirty="0"/>
              <a:t>Digress: even more examples of drug discovery</a:t>
            </a:r>
          </a:p>
        </p:txBody>
      </p:sp>
      <p:sp>
        <p:nvSpPr>
          <p:cNvPr id="9" name="Content Placeholder 2">
            <a:extLst>
              <a:ext uri="{FF2B5EF4-FFF2-40B4-BE49-F238E27FC236}">
                <a16:creationId xmlns:a16="http://schemas.microsoft.com/office/drawing/2014/main" id="{2D775566-DE5A-EA44-BD04-A60429CBF824}"/>
              </a:ext>
            </a:extLst>
          </p:cNvPr>
          <p:cNvSpPr>
            <a:spLocks noGrp="1"/>
          </p:cNvSpPr>
          <p:nvPr>
            <p:ph idx="1"/>
          </p:nvPr>
        </p:nvSpPr>
        <p:spPr>
          <a:xfrm>
            <a:off x="838200" y="1825625"/>
            <a:ext cx="10515600" cy="1142658"/>
          </a:xfrm>
        </p:spPr>
        <p:txBody>
          <a:bodyPr/>
          <a:lstStyle/>
          <a:p>
            <a:pPr marL="0" indent="0">
              <a:buNone/>
            </a:pPr>
            <a:r>
              <a:rPr lang="en-US" dirty="0"/>
              <a:t>Training time per epoch (1 V100 GPU)</a:t>
            </a:r>
          </a:p>
        </p:txBody>
      </p:sp>
      <p:sp>
        <p:nvSpPr>
          <p:cNvPr id="8" name="Content Placeholder 2">
            <a:extLst>
              <a:ext uri="{FF2B5EF4-FFF2-40B4-BE49-F238E27FC236}">
                <a16:creationId xmlns:a16="http://schemas.microsoft.com/office/drawing/2014/main" id="{6E81CA8D-3B52-8543-9682-CCA76B1E3E73}"/>
              </a:ext>
            </a:extLst>
          </p:cNvPr>
          <p:cNvSpPr txBox="1">
            <a:spLocks/>
          </p:cNvSpPr>
          <p:nvPr/>
        </p:nvSpPr>
        <p:spPr>
          <a:xfrm>
            <a:off x="838200" y="5363966"/>
            <a:ext cx="10515600" cy="114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 sz="2400" dirty="0">
                <a:ea typeface="Arial"/>
                <a:cs typeface="Arial"/>
                <a:sym typeface="Arial"/>
              </a:rPr>
              <a:t>*</a:t>
            </a:r>
            <a:r>
              <a:rPr lang="en" sz="2400" dirty="0">
                <a:ea typeface="Arial"/>
                <a:cs typeface="Arial"/>
                <a:sym typeface="Arial"/>
                <a:hlinkClick r:id="rId6"/>
              </a:rPr>
              <a:t>Pushing the </a:t>
            </a:r>
            <a:r>
              <a:rPr lang="en" sz="2400" dirty="0">
                <a:cs typeface="Arial"/>
                <a:sym typeface="Arial"/>
                <a:hlinkClick r:id="rId6"/>
              </a:rPr>
              <a:t>Boundaries</a:t>
            </a:r>
            <a:r>
              <a:rPr lang="en" sz="2400" dirty="0">
                <a:ea typeface="Arial"/>
                <a:cs typeface="Arial"/>
                <a:sym typeface="Arial"/>
                <a:hlinkClick r:id="rId6"/>
              </a:rPr>
              <a:t> of Molecular Representation </a:t>
            </a:r>
            <a:r>
              <a:rPr lang="en" sz="2400" dirty="0">
                <a:cs typeface="Arial"/>
                <a:sym typeface="Arial"/>
                <a:hlinkClick r:id="rId6"/>
              </a:rPr>
              <a:t>for Drug Discovery with the Graph Attention</a:t>
            </a:r>
            <a:r>
              <a:rPr lang="en" sz="2400" dirty="0">
                <a:cs typeface="Arial"/>
                <a:hlinkClick r:id="rId6"/>
              </a:rPr>
              <a:t> </a:t>
            </a:r>
            <a:r>
              <a:rPr lang="en" sz="2400" dirty="0">
                <a:cs typeface="Arial"/>
                <a:sym typeface="Arial"/>
                <a:hlinkClick r:id="rId6"/>
              </a:rPr>
              <a:t>Mechanism </a:t>
            </a:r>
            <a:r>
              <a:rPr lang="en" sz="2400" dirty="0">
                <a:cs typeface="Arial"/>
                <a:sym typeface="Arial"/>
              </a:rPr>
              <a:t>(GAT, deep, GRU aggregation)</a:t>
            </a:r>
            <a:endParaRPr lang="en-US" sz="2400" dirty="0">
              <a:cs typeface="Arial"/>
            </a:endParaRPr>
          </a:p>
        </p:txBody>
      </p:sp>
    </p:spTree>
    <p:extLst>
      <p:ext uri="{BB962C8B-B14F-4D97-AF65-F5344CB8AC3E}">
        <p14:creationId xmlns:p14="http://schemas.microsoft.com/office/powerpoint/2010/main" val="2969520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4328-0A40-604B-B4DA-3F5BC6CCB354}"/>
              </a:ext>
            </a:extLst>
          </p:cNvPr>
          <p:cNvSpPr>
            <a:spLocks noGrp="1"/>
          </p:cNvSpPr>
          <p:nvPr>
            <p:ph type="title"/>
          </p:nvPr>
        </p:nvSpPr>
        <p:spPr/>
        <p:txBody>
          <a:bodyPr/>
          <a:lstStyle/>
          <a:p>
            <a:r>
              <a:rPr lang="en-CN" dirty="0"/>
              <a:t>DGL 0.43 Release </a:t>
            </a:r>
          </a:p>
        </p:txBody>
      </p:sp>
      <p:sp>
        <p:nvSpPr>
          <p:cNvPr id="3" name="Content Placeholder 2">
            <a:extLst>
              <a:ext uri="{FF2B5EF4-FFF2-40B4-BE49-F238E27FC236}">
                <a16:creationId xmlns:a16="http://schemas.microsoft.com/office/drawing/2014/main" id="{50ECC17B-9F7F-324F-A3A5-C66FF59AAC8A}"/>
              </a:ext>
            </a:extLst>
          </p:cNvPr>
          <p:cNvSpPr>
            <a:spLocks noGrp="1"/>
          </p:cNvSpPr>
          <p:nvPr>
            <p:ph idx="1"/>
          </p:nvPr>
        </p:nvSpPr>
        <p:spPr/>
        <p:txBody>
          <a:bodyPr/>
          <a:lstStyle/>
          <a:p>
            <a:pPr marL="0" indent="0">
              <a:buNone/>
            </a:pPr>
            <a:r>
              <a:rPr lang="en-CN" dirty="0"/>
              <a:t>Minor release loaded with features:</a:t>
            </a:r>
          </a:p>
          <a:p>
            <a:r>
              <a:rPr lang="en-CN" dirty="0"/>
              <a:t>TF backend support</a:t>
            </a:r>
          </a:p>
          <a:p>
            <a:r>
              <a:rPr lang="en-CN" dirty="0"/>
              <a:t>2 DGL domain packages</a:t>
            </a:r>
          </a:p>
          <a:p>
            <a:pPr lvl="1"/>
            <a:r>
              <a:rPr lang="en-CN" dirty="0"/>
              <a:t>DGL-KGE</a:t>
            </a:r>
          </a:p>
          <a:p>
            <a:pPr lvl="1"/>
            <a:r>
              <a:rPr lang="en-CN" dirty="0"/>
              <a:t>DGL-LifeSci (5 new models)</a:t>
            </a:r>
          </a:p>
          <a:p>
            <a:r>
              <a:rPr lang="en-CN" dirty="0"/>
              <a:t>Sampling API</a:t>
            </a:r>
          </a:p>
        </p:txBody>
      </p:sp>
    </p:spTree>
    <p:extLst>
      <p:ext uri="{BB962C8B-B14F-4D97-AF65-F5344CB8AC3E}">
        <p14:creationId xmlns:p14="http://schemas.microsoft.com/office/powerpoint/2010/main" val="2837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D4F2-576F-214B-813C-864CABB55CBF}"/>
              </a:ext>
            </a:extLst>
          </p:cNvPr>
          <p:cNvSpPr>
            <a:spLocks noGrp="1"/>
          </p:cNvSpPr>
          <p:nvPr>
            <p:ph type="title"/>
          </p:nvPr>
        </p:nvSpPr>
        <p:spPr/>
        <p:txBody>
          <a:bodyPr/>
          <a:lstStyle/>
          <a:p>
            <a:r>
              <a:rPr lang="en-CN" dirty="0"/>
              <a:t>0.43 – (1) TensorFlow backend support</a:t>
            </a:r>
          </a:p>
        </p:txBody>
      </p:sp>
      <p:graphicFrame>
        <p:nvGraphicFramePr>
          <p:cNvPr id="4" name="Content Placeholder 3">
            <a:extLst>
              <a:ext uri="{FF2B5EF4-FFF2-40B4-BE49-F238E27FC236}">
                <a16:creationId xmlns:a16="http://schemas.microsoft.com/office/drawing/2014/main" id="{B56C73A3-6F46-F14F-B4D9-B4BD7EAB6373}"/>
              </a:ext>
            </a:extLst>
          </p:cNvPr>
          <p:cNvGraphicFramePr>
            <a:graphicFrameLocks noGrp="1"/>
          </p:cNvGraphicFramePr>
          <p:nvPr>
            <p:ph idx="1"/>
            <p:extLst>
              <p:ext uri="{D42A27DB-BD31-4B8C-83A1-F6EECF244321}">
                <p14:modId xmlns:p14="http://schemas.microsoft.com/office/powerpoint/2010/main" val="4259377667"/>
              </p:ext>
            </p:extLst>
          </p:nvPr>
        </p:nvGraphicFramePr>
        <p:xfrm>
          <a:off x="838200" y="2689064"/>
          <a:ext cx="7876592" cy="3150987"/>
        </p:xfrm>
        <a:graphic>
          <a:graphicData uri="http://schemas.openxmlformats.org/drawingml/2006/table">
            <a:tbl>
              <a:tblPr/>
              <a:tblGrid>
                <a:gridCol w="1447800">
                  <a:extLst>
                    <a:ext uri="{9D8B030D-6E8A-4147-A177-3AD203B41FA5}">
                      <a16:colId xmlns:a16="http://schemas.microsoft.com/office/drawing/2014/main" val="1357930941"/>
                    </a:ext>
                  </a:extLst>
                </a:gridCol>
                <a:gridCol w="1408922">
                  <a:extLst>
                    <a:ext uri="{9D8B030D-6E8A-4147-A177-3AD203B41FA5}">
                      <a16:colId xmlns:a16="http://schemas.microsoft.com/office/drawing/2014/main" val="261388260"/>
                    </a:ext>
                  </a:extLst>
                </a:gridCol>
                <a:gridCol w="1483568">
                  <a:extLst>
                    <a:ext uri="{9D8B030D-6E8A-4147-A177-3AD203B41FA5}">
                      <a16:colId xmlns:a16="http://schemas.microsoft.com/office/drawing/2014/main" val="1311234127"/>
                    </a:ext>
                  </a:extLst>
                </a:gridCol>
                <a:gridCol w="1838130">
                  <a:extLst>
                    <a:ext uri="{9D8B030D-6E8A-4147-A177-3AD203B41FA5}">
                      <a16:colId xmlns:a16="http://schemas.microsoft.com/office/drawing/2014/main" val="951552463"/>
                    </a:ext>
                  </a:extLst>
                </a:gridCol>
                <a:gridCol w="1698172">
                  <a:extLst>
                    <a:ext uri="{9D8B030D-6E8A-4147-A177-3AD203B41FA5}">
                      <a16:colId xmlns:a16="http://schemas.microsoft.com/office/drawing/2014/main" val="774553886"/>
                    </a:ext>
                  </a:extLst>
                </a:gridCol>
              </a:tblGrid>
              <a:tr h="450141">
                <a:tc>
                  <a:txBody>
                    <a:bodyPr/>
                    <a:lstStyle/>
                    <a:p>
                      <a:pPr algn="l"/>
                      <a:r>
                        <a:rPr lang="en-US" sz="1700">
                          <a:effectLst/>
                        </a:rPr>
                        <a:t>Dateset</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Model</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DGL</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GraphNet</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tf_geometric</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extLst>
                  <a:ext uri="{0D108BD9-81ED-4DB2-BD59-A6C34878D82A}">
                    <a16:rowId xmlns:a16="http://schemas.microsoft.com/office/drawing/2014/main" val="418924420"/>
                  </a:ext>
                </a:extLst>
              </a:tr>
              <a:tr h="450141">
                <a:tc>
                  <a:txBody>
                    <a:bodyPr/>
                    <a:lstStyle/>
                    <a:p>
                      <a:r>
                        <a:rPr lang="en-US" sz="1700" dirty="0">
                          <a:effectLst/>
                        </a:rPr>
                        <a:t>Cora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b="1" dirty="0">
                          <a:effectLst/>
                        </a:rPr>
                        <a:t>0.0148</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0.0152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0.0192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extLst>
                  <a:ext uri="{0D108BD9-81ED-4DB2-BD59-A6C34878D82A}">
                    <a16:rowId xmlns:a16="http://schemas.microsoft.com/office/drawing/2014/main" val="2679259227"/>
                  </a:ext>
                </a:extLst>
              </a:tr>
              <a:tr h="450141">
                <a:tc>
                  <a:txBody>
                    <a:bodyPr/>
                    <a:lstStyle/>
                    <a:p>
                      <a:r>
                        <a:rPr lang="en-US" sz="1700" dirty="0">
                          <a:effectLst/>
                        </a:rPr>
                        <a:t>Reddit</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b="1" dirty="0">
                          <a:effectLst/>
                        </a:rPr>
                        <a:t>0.1095</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OOM</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OOM</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extLst>
                  <a:ext uri="{0D108BD9-81ED-4DB2-BD59-A6C34878D82A}">
                    <a16:rowId xmlns:a16="http://schemas.microsoft.com/office/drawing/2014/main" val="557477941"/>
                  </a:ext>
                </a:extLst>
              </a:tr>
              <a:tr h="450141">
                <a:tc>
                  <a:txBody>
                    <a:bodyPr/>
                    <a:lstStyle/>
                    <a:p>
                      <a:r>
                        <a:rPr lang="en-US" sz="1700">
                          <a:effectLst/>
                        </a:rPr>
                        <a:t>PubMed</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b="1" dirty="0">
                          <a:effectLst/>
                        </a:rPr>
                        <a:t>0.0156</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0.0553</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0.0185</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extLst>
                  <a:ext uri="{0D108BD9-81ED-4DB2-BD59-A6C34878D82A}">
                    <a16:rowId xmlns:a16="http://schemas.microsoft.com/office/drawing/2014/main" val="1822698384"/>
                  </a:ext>
                </a:extLst>
              </a:tr>
              <a:tr h="450141">
                <a:tc>
                  <a:txBody>
                    <a:bodyPr/>
                    <a:lstStyle/>
                    <a:p>
                      <a:r>
                        <a:rPr lang="en-US" sz="1700">
                          <a:effectLst/>
                        </a:rPr>
                        <a:t>PPI</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dirty="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b="1" dirty="0">
                          <a:effectLst/>
                        </a:rPr>
                        <a:t>0.09</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a:effectLst/>
                        </a:rPr>
                        <a:t>0.16</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a:effectLst/>
                        </a:rPr>
                        <a:t>0.21</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extLst>
                  <a:ext uri="{0D108BD9-81ED-4DB2-BD59-A6C34878D82A}">
                    <a16:rowId xmlns:a16="http://schemas.microsoft.com/office/drawing/2014/main" val="2685886977"/>
                  </a:ext>
                </a:extLst>
              </a:tr>
              <a:tr h="450141">
                <a:tc>
                  <a:txBody>
                    <a:bodyPr/>
                    <a:lstStyle/>
                    <a:p>
                      <a:r>
                        <a:rPr lang="en-US" sz="1700">
                          <a:effectLst/>
                        </a:rPr>
                        <a:t>Cora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GAT</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b="1" dirty="0">
                          <a:effectLst/>
                        </a:rPr>
                        <a:t>0.0442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n/a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0.058</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extLst>
                  <a:ext uri="{0D108BD9-81ED-4DB2-BD59-A6C34878D82A}">
                    <a16:rowId xmlns:a16="http://schemas.microsoft.com/office/drawing/2014/main" val="404705943"/>
                  </a:ext>
                </a:extLst>
              </a:tr>
              <a:tr h="450141">
                <a:tc>
                  <a:txBody>
                    <a:bodyPr/>
                    <a:lstStyle/>
                    <a:p>
                      <a:r>
                        <a:rPr lang="en-US" sz="1700">
                          <a:effectLst/>
                        </a:rPr>
                        <a:t>PPI</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GAT</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b="1" dirty="0">
                          <a:effectLst/>
                        </a:rPr>
                        <a:t>0.398</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n/a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dirty="0">
                          <a:effectLst/>
                        </a:rPr>
                        <a:t>0.752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extLst>
                  <a:ext uri="{0D108BD9-81ED-4DB2-BD59-A6C34878D82A}">
                    <a16:rowId xmlns:a16="http://schemas.microsoft.com/office/drawing/2014/main" val="118151212"/>
                  </a:ext>
                </a:extLst>
              </a:tr>
            </a:tbl>
          </a:graphicData>
        </a:graphic>
      </p:graphicFrame>
      <p:sp>
        <p:nvSpPr>
          <p:cNvPr id="6" name="Content Placeholder 2">
            <a:extLst>
              <a:ext uri="{FF2B5EF4-FFF2-40B4-BE49-F238E27FC236}">
                <a16:creationId xmlns:a16="http://schemas.microsoft.com/office/drawing/2014/main" id="{ADF89912-6D98-AC41-AC77-B3F3AE989F85}"/>
              </a:ext>
            </a:extLst>
          </p:cNvPr>
          <p:cNvSpPr txBox="1">
            <a:spLocks/>
          </p:cNvSpPr>
          <p:nvPr/>
        </p:nvSpPr>
        <p:spPr>
          <a:xfrm>
            <a:off x="838200" y="1696844"/>
            <a:ext cx="10515600" cy="992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sz="2400" dirty="0"/>
              <a:t>15</a:t>
            </a:r>
            <a:r>
              <a:rPr lang="zh-CN" altLang="en-US" sz="2400" dirty="0"/>
              <a:t> </a:t>
            </a:r>
            <a:r>
              <a:rPr lang="en-US" altLang="zh-CN" sz="2400" dirty="0"/>
              <a:t>common GNN modules (including heterography support)</a:t>
            </a:r>
          </a:p>
          <a:p>
            <a:r>
              <a:rPr lang="en-US" sz="2400" dirty="0"/>
              <a:t>On average x3.5 faster than </a:t>
            </a:r>
            <a:r>
              <a:rPr lang="en-US" sz="2400" dirty="0" err="1"/>
              <a:t>GraphNet</a:t>
            </a:r>
            <a:r>
              <a:rPr lang="en-US" sz="2400" dirty="0"/>
              <a:t>, x1.9 than </a:t>
            </a:r>
            <a:r>
              <a:rPr lang="en-US" sz="2400" dirty="0" err="1"/>
              <a:t>tf</a:t>
            </a:r>
            <a:r>
              <a:rPr lang="en-US" sz="2400" dirty="0"/>
              <a:t>-geometric</a:t>
            </a:r>
            <a:endParaRPr lang="en-CN" dirty="0"/>
          </a:p>
        </p:txBody>
      </p:sp>
    </p:spTree>
    <p:extLst>
      <p:ext uri="{BB962C8B-B14F-4D97-AF65-F5344CB8AC3E}">
        <p14:creationId xmlns:p14="http://schemas.microsoft.com/office/powerpoint/2010/main" val="947861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EC8B-D6AC-064B-8DDE-31946C603A4E}"/>
              </a:ext>
            </a:extLst>
          </p:cNvPr>
          <p:cNvSpPr>
            <a:spLocks noGrp="1"/>
          </p:cNvSpPr>
          <p:nvPr>
            <p:ph type="title"/>
          </p:nvPr>
        </p:nvSpPr>
        <p:spPr/>
        <p:txBody>
          <a:bodyPr/>
          <a:lstStyle/>
          <a:p>
            <a:r>
              <a:rPr lang="en-CN" dirty="0"/>
              <a:t>0.43 – (2) DGL-KE:</a:t>
            </a:r>
          </a:p>
        </p:txBody>
      </p:sp>
      <p:sp>
        <p:nvSpPr>
          <p:cNvPr id="3" name="Content Placeholder 2">
            <a:extLst>
              <a:ext uri="{FF2B5EF4-FFF2-40B4-BE49-F238E27FC236}">
                <a16:creationId xmlns:a16="http://schemas.microsoft.com/office/drawing/2014/main" id="{8867FE57-A1B4-F449-92FA-E18EF6E0FAD4}"/>
              </a:ext>
            </a:extLst>
          </p:cNvPr>
          <p:cNvSpPr>
            <a:spLocks noGrp="1"/>
          </p:cNvSpPr>
          <p:nvPr>
            <p:ph idx="1"/>
          </p:nvPr>
        </p:nvSpPr>
        <p:spPr>
          <a:xfrm>
            <a:off x="838200" y="1825625"/>
            <a:ext cx="10515600" cy="992220"/>
          </a:xfrm>
        </p:spPr>
        <p:txBody>
          <a:bodyPr>
            <a:normAutofit fontScale="92500" lnSpcReduction="10000"/>
          </a:bodyPr>
          <a:lstStyle/>
          <a:p>
            <a:pPr marL="0" indent="0">
              <a:buNone/>
            </a:pPr>
            <a:r>
              <a:rPr lang="en-CN" sz="3500" b="1" dirty="0">
                <a:solidFill>
                  <a:srgbClr val="00B050"/>
                </a:solidFill>
              </a:rPr>
              <a:t>Light-speed</a:t>
            </a:r>
            <a:r>
              <a:rPr lang="en-CN" dirty="0"/>
              <a:t> for knowledge graph embedding learning, at </a:t>
            </a:r>
            <a:r>
              <a:rPr lang="en-CN" sz="3600" b="1" dirty="0">
                <a:solidFill>
                  <a:srgbClr val="C00000"/>
                </a:solidFill>
              </a:rPr>
              <a:t>scale</a:t>
            </a:r>
            <a:endParaRPr lang="en-CN" b="1" dirty="0">
              <a:solidFill>
                <a:srgbClr val="C00000"/>
              </a:solidFill>
            </a:endParaRPr>
          </a:p>
          <a:p>
            <a:r>
              <a:rPr lang="en-CN" dirty="0"/>
              <a:t>2~5 speedup over PyTorch Big Graph/</a:t>
            </a:r>
            <a:r>
              <a:rPr lang="en-CN" dirty="0">
                <a:solidFill>
                  <a:schemeClr val="tx1">
                    <a:lumMod val="50000"/>
                    <a:lumOff val="50000"/>
                  </a:schemeClr>
                </a:solidFill>
              </a:rPr>
              <a:t>GraphVite</a:t>
            </a:r>
          </a:p>
        </p:txBody>
      </p:sp>
      <p:sp>
        <p:nvSpPr>
          <p:cNvPr id="5" name="TextBox 4">
            <a:extLst>
              <a:ext uri="{FF2B5EF4-FFF2-40B4-BE49-F238E27FC236}">
                <a16:creationId xmlns:a16="http://schemas.microsoft.com/office/drawing/2014/main" id="{0FFB92C1-4B2C-4E4A-A8B7-1FA02A1C5DFF}"/>
              </a:ext>
            </a:extLst>
          </p:cNvPr>
          <p:cNvSpPr txBox="1"/>
          <p:nvPr/>
        </p:nvSpPr>
        <p:spPr>
          <a:xfrm>
            <a:off x="7713306" y="2952782"/>
            <a:ext cx="3204210" cy="1200329"/>
          </a:xfrm>
          <a:prstGeom prst="rect">
            <a:avLst/>
          </a:prstGeom>
          <a:noFill/>
        </p:spPr>
        <p:txBody>
          <a:bodyPr wrap="none" rtlCol="0">
            <a:spAutoFit/>
          </a:bodyPr>
          <a:lstStyle/>
          <a:p>
            <a:r>
              <a:rPr lang="en-US" b="1" dirty="0"/>
              <a:t>Full </a:t>
            </a:r>
            <a:r>
              <a:rPr lang="en-US" dirty="0" err="1"/>
              <a:t>FreeBase</a:t>
            </a:r>
            <a:endParaRPr lang="en-US" dirty="0"/>
          </a:p>
          <a:p>
            <a:pPr marL="285750" indent="-285750">
              <a:buFontTx/>
              <a:buChar char="-"/>
            </a:pPr>
            <a:r>
              <a:rPr lang="en-US" b="1" dirty="0"/>
              <a:t>86M </a:t>
            </a:r>
            <a:r>
              <a:rPr lang="en-US" dirty="0"/>
              <a:t>nodes</a:t>
            </a:r>
          </a:p>
          <a:p>
            <a:pPr marL="285750" indent="-285750">
              <a:buFontTx/>
              <a:buChar char="-"/>
            </a:pPr>
            <a:r>
              <a:rPr lang="en-US" b="1" dirty="0"/>
              <a:t>348M </a:t>
            </a:r>
            <a:r>
              <a:rPr lang="en-US" dirty="0"/>
              <a:t>edges</a:t>
            </a:r>
          </a:p>
          <a:p>
            <a:pPr marL="285750" indent="-285750">
              <a:buFontTx/>
              <a:buChar char="-"/>
            </a:pPr>
            <a:r>
              <a:rPr lang="en-US" altLang="zh-CN" b="1" dirty="0"/>
              <a:t>30min </a:t>
            </a:r>
            <a:r>
              <a:rPr lang="en-US" altLang="zh-CN" dirty="0"/>
              <a:t>on 4 48core machines</a:t>
            </a:r>
            <a:endParaRPr lang="en-CN" dirty="0"/>
          </a:p>
        </p:txBody>
      </p:sp>
      <p:pic>
        <p:nvPicPr>
          <p:cNvPr id="6" name="Picture 5">
            <a:extLst>
              <a:ext uri="{FF2B5EF4-FFF2-40B4-BE49-F238E27FC236}">
                <a16:creationId xmlns:a16="http://schemas.microsoft.com/office/drawing/2014/main" id="{4255C6CD-8BB2-334E-9186-7A2969B070F5}"/>
              </a:ext>
            </a:extLst>
          </p:cNvPr>
          <p:cNvPicPr>
            <a:picLocks noChangeAspect="1"/>
          </p:cNvPicPr>
          <p:nvPr/>
        </p:nvPicPr>
        <p:blipFill>
          <a:blip r:embed="rId2"/>
          <a:stretch>
            <a:fillRect/>
          </a:stretch>
        </p:blipFill>
        <p:spPr>
          <a:xfrm>
            <a:off x="233265" y="2817845"/>
            <a:ext cx="7480041" cy="3392435"/>
          </a:xfrm>
          <a:prstGeom prst="rect">
            <a:avLst/>
          </a:prstGeom>
        </p:spPr>
      </p:pic>
    </p:spTree>
    <p:extLst>
      <p:ext uri="{BB962C8B-B14F-4D97-AF65-F5344CB8AC3E}">
        <p14:creationId xmlns:p14="http://schemas.microsoft.com/office/powerpoint/2010/main" val="2655544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EC8B-D6AC-064B-8DDE-31946C603A4E}"/>
              </a:ext>
            </a:extLst>
          </p:cNvPr>
          <p:cNvSpPr>
            <a:spLocks noGrp="1"/>
          </p:cNvSpPr>
          <p:nvPr>
            <p:ph type="title"/>
          </p:nvPr>
        </p:nvSpPr>
        <p:spPr/>
        <p:txBody>
          <a:bodyPr/>
          <a:lstStyle/>
          <a:p>
            <a:r>
              <a:rPr lang="en-CN" dirty="0"/>
              <a:t>0.43 – (2) DGL-KE: runs on multi-GPU, too</a:t>
            </a:r>
          </a:p>
        </p:txBody>
      </p:sp>
      <p:sp>
        <p:nvSpPr>
          <p:cNvPr id="3" name="Content Placeholder 2">
            <a:extLst>
              <a:ext uri="{FF2B5EF4-FFF2-40B4-BE49-F238E27FC236}">
                <a16:creationId xmlns:a16="http://schemas.microsoft.com/office/drawing/2014/main" id="{8867FE57-A1B4-F449-92FA-E18EF6E0FAD4}"/>
              </a:ext>
            </a:extLst>
          </p:cNvPr>
          <p:cNvSpPr>
            <a:spLocks noGrp="1"/>
          </p:cNvSpPr>
          <p:nvPr>
            <p:ph idx="1"/>
          </p:nvPr>
        </p:nvSpPr>
        <p:spPr>
          <a:xfrm>
            <a:off x="838200" y="1825625"/>
            <a:ext cx="10515600" cy="992220"/>
          </a:xfrm>
        </p:spPr>
        <p:txBody>
          <a:bodyPr>
            <a:normAutofit fontScale="92500" lnSpcReduction="10000"/>
          </a:bodyPr>
          <a:lstStyle/>
          <a:p>
            <a:pPr marL="0" indent="0">
              <a:buNone/>
            </a:pPr>
            <a:r>
              <a:rPr lang="en-CN" sz="3500" b="1" dirty="0">
                <a:solidFill>
                  <a:srgbClr val="00B050"/>
                </a:solidFill>
              </a:rPr>
              <a:t>Light-speed</a:t>
            </a:r>
            <a:r>
              <a:rPr lang="en-CN" dirty="0"/>
              <a:t> for knwledge graph embedding learning, with </a:t>
            </a:r>
            <a:r>
              <a:rPr lang="en-CN" sz="3600" b="1" dirty="0">
                <a:solidFill>
                  <a:srgbClr val="C00000"/>
                </a:solidFill>
              </a:rPr>
              <a:t>scale</a:t>
            </a:r>
            <a:endParaRPr lang="en-CN" b="1" dirty="0">
              <a:solidFill>
                <a:srgbClr val="C00000"/>
              </a:solidFill>
            </a:endParaRPr>
          </a:p>
          <a:p>
            <a:r>
              <a:rPr lang="en-CN" dirty="0"/>
              <a:t>2~5 speedup over </a:t>
            </a:r>
            <a:r>
              <a:rPr lang="en-CN" dirty="0">
                <a:solidFill>
                  <a:schemeClr val="tx1">
                    <a:lumMod val="50000"/>
                    <a:lumOff val="50000"/>
                  </a:schemeClr>
                </a:solidFill>
              </a:rPr>
              <a:t>PyTorch Big Graph</a:t>
            </a:r>
            <a:r>
              <a:rPr lang="en-CN" dirty="0"/>
              <a:t>/GraphVite</a:t>
            </a:r>
          </a:p>
        </p:txBody>
      </p:sp>
      <p:sp>
        <p:nvSpPr>
          <p:cNvPr id="5" name="TextBox 4">
            <a:extLst>
              <a:ext uri="{FF2B5EF4-FFF2-40B4-BE49-F238E27FC236}">
                <a16:creationId xmlns:a16="http://schemas.microsoft.com/office/drawing/2014/main" id="{0FFB92C1-4B2C-4E4A-A8B7-1FA02A1C5DFF}"/>
              </a:ext>
            </a:extLst>
          </p:cNvPr>
          <p:cNvSpPr txBox="1"/>
          <p:nvPr/>
        </p:nvSpPr>
        <p:spPr>
          <a:xfrm>
            <a:off x="7713306" y="2952782"/>
            <a:ext cx="2140330" cy="1200329"/>
          </a:xfrm>
          <a:prstGeom prst="rect">
            <a:avLst/>
          </a:prstGeom>
          <a:noFill/>
        </p:spPr>
        <p:txBody>
          <a:bodyPr wrap="none" rtlCol="0">
            <a:spAutoFit/>
          </a:bodyPr>
          <a:lstStyle/>
          <a:p>
            <a:r>
              <a:rPr lang="en-US" b="1" dirty="0"/>
              <a:t>Full </a:t>
            </a:r>
            <a:r>
              <a:rPr lang="en-US" dirty="0" err="1"/>
              <a:t>FreeBase</a:t>
            </a:r>
            <a:endParaRPr lang="en-US" dirty="0"/>
          </a:p>
          <a:p>
            <a:pPr marL="285750" indent="-285750">
              <a:buFontTx/>
              <a:buChar char="-"/>
            </a:pPr>
            <a:r>
              <a:rPr lang="en-US" b="1" dirty="0"/>
              <a:t>86M </a:t>
            </a:r>
            <a:r>
              <a:rPr lang="en-US" dirty="0"/>
              <a:t>nodes</a:t>
            </a:r>
          </a:p>
          <a:p>
            <a:pPr marL="285750" indent="-285750">
              <a:buFontTx/>
              <a:buChar char="-"/>
            </a:pPr>
            <a:r>
              <a:rPr lang="en-US" b="1" dirty="0"/>
              <a:t>348M </a:t>
            </a:r>
            <a:r>
              <a:rPr lang="en-US" dirty="0"/>
              <a:t>edges</a:t>
            </a:r>
          </a:p>
          <a:p>
            <a:pPr marL="285750" indent="-285750">
              <a:buFontTx/>
              <a:buChar char="-"/>
            </a:pPr>
            <a:r>
              <a:rPr lang="en-US" altLang="zh-CN" b="1" dirty="0"/>
              <a:t>100min </a:t>
            </a:r>
            <a:r>
              <a:rPr lang="en-US" altLang="zh-CN" dirty="0"/>
              <a:t>on 8-GPU</a:t>
            </a:r>
            <a:endParaRPr lang="en-CN" dirty="0"/>
          </a:p>
        </p:txBody>
      </p:sp>
      <p:pic>
        <p:nvPicPr>
          <p:cNvPr id="4" name="Picture 3">
            <a:extLst>
              <a:ext uri="{FF2B5EF4-FFF2-40B4-BE49-F238E27FC236}">
                <a16:creationId xmlns:a16="http://schemas.microsoft.com/office/drawing/2014/main" id="{22E94917-349B-9A4F-9EB3-AD65CA455509}"/>
              </a:ext>
            </a:extLst>
          </p:cNvPr>
          <p:cNvPicPr>
            <a:picLocks noChangeAspect="1"/>
          </p:cNvPicPr>
          <p:nvPr/>
        </p:nvPicPr>
        <p:blipFill>
          <a:blip r:embed="rId2"/>
          <a:stretch>
            <a:fillRect/>
          </a:stretch>
        </p:blipFill>
        <p:spPr>
          <a:xfrm>
            <a:off x="838201" y="2817845"/>
            <a:ext cx="6875105" cy="3461043"/>
          </a:xfrm>
          <a:prstGeom prst="rect">
            <a:avLst/>
          </a:prstGeom>
        </p:spPr>
      </p:pic>
      <p:sp>
        <p:nvSpPr>
          <p:cNvPr id="7" name="Rectangle 6">
            <a:extLst>
              <a:ext uri="{FF2B5EF4-FFF2-40B4-BE49-F238E27FC236}">
                <a16:creationId xmlns:a16="http://schemas.microsoft.com/office/drawing/2014/main" id="{63D62813-97A7-7242-B2F3-A6DE5E1481BD}"/>
              </a:ext>
            </a:extLst>
          </p:cNvPr>
          <p:cNvSpPr/>
          <p:nvPr/>
        </p:nvSpPr>
        <p:spPr>
          <a:xfrm>
            <a:off x="3952340" y="2952782"/>
            <a:ext cx="3241272" cy="369332"/>
          </a:xfrm>
          <a:prstGeom prst="rect">
            <a:avLst/>
          </a:prstGeom>
        </p:spPr>
        <p:txBody>
          <a:bodyPr wrap="none">
            <a:spAutoFit/>
          </a:bodyPr>
          <a:lstStyle/>
          <a:p>
            <a:r>
              <a:rPr lang="en-US" dirty="0"/>
              <a:t>FB15K (15K nodes, 592K edges); </a:t>
            </a:r>
            <a:endParaRPr lang="en-CN" dirty="0"/>
          </a:p>
        </p:txBody>
      </p:sp>
    </p:spTree>
    <p:extLst>
      <p:ext uri="{BB962C8B-B14F-4D97-AF65-F5344CB8AC3E}">
        <p14:creationId xmlns:p14="http://schemas.microsoft.com/office/powerpoint/2010/main" val="3571050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1260-9DCD-1D4B-8AE2-1D946BAFCBE6}"/>
              </a:ext>
            </a:extLst>
          </p:cNvPr>
          <p:cNvSpPr>
            <a:spLocks noGrp="1"/>
          </p:cNvSpPr>
          <p:nvPr>
            <p:ph type="title"/>
          </p:nvPr>
        </p:nvSpPr>
        <p:spPr/>
        <p:txBody>
          <a:bodyPr/>
          <a:lstStyle/>
          <a:p>
            <a:r>
              <a:rPr lang="en-CN" dirty="0"/>
              <a:t>0.43 – (3) Sampling (for giant graph)</a:t>
            </a:r>
          </a:p>
        </p:txBody>
      </p:sp>
      <p:sp>
        <p:nvSpPr>
          <p:cNvPr id="3" name="Content Placeholder 2">
            <a:extLst>
              <a:ext uri="{FF2B5EF4-FFF2-40B4-BE49-F238E27FC236}">
                <a16:creationId xmlns:a16="http://schemas.microsoft.com/office/drawing/2014/main" id="{D4E50134-6DCD-7E42-AE73-24C3A2367081}"/>
              </a:ext>
            </a:extLst>
          </p:cNvPr>
          <p:cNvSpPr>
            <a:spLocks noGrp="1"/>
          </p:cNvSpPr>
          <p:nvPr>
            <p:ph idx="1"/>
          </p:nvPr>
        </p:nvSpPr>
        <p:spPr>
          <a:xfrm>
            <a:off x="8238931" y="1698031"/>
            <a:ext cx="3582955" cy="4351338"/>
          </a:xfrm>
        </p:spPr>
        <p:txBody>
          <a:bodyPr>
            <a:normAutofit fontScale="92500" lnSpcReduction="20000"/>
          </a:bodyPr>
          <a:lstStyle/>
          <a:p>
            <a:r>
              <a:rPr lang="en-US" dirty="0"/>
              <a:t>Works with </a:t>
            </a:r>
            <a:r>
              <a:rPr lang="en-US" dirty="0">
                <a:solidFill>
                  <a:srgbClr val="C00000"/>
                </a:solidFill>
              </a:rPr>
              <a:t>many GNNs </a:t>
            </a:r>
            <a:r>
              <a:rPr lang="en-US" dirty="0"/>
              <a:t>(</a:t>
            </a:r>
            <a:r>
              <a:rPr lang="en-US" dirty="0" err="1"/>
              <a:t>PinSAGE</a:t>
            </a:r>
            <a:r>
              <a:rPr lang="en-US" dirty="0"/>
              <a:t>, </a:t>
            </a:r>
            <a:r>
              <a:rPr lang="en-US" dirty="0" err="1"/>
              <a:t>GraphSAGE</a:t>
            </a:r>
            <a:r>
              <a:rPr lang="en-US" dirty="0"/>
              <a:t>, GCMC, …) </a:t>
            </a:r>
          </a:p>
          <a:p>
            <a:r>
              <a:rPr lang="en-US" dirty="0"/>
              <a:t>Support </a:t>
            </a:r>
            <a:r>
              <a:rPr lang="en-US" dirty="0">
                <a:solidFill>
                  <a:srgbClr val="C00000"/>
                </a:solidFill>
              </a:rPr>
              <a:t>customization</a:t>
            </a:r>
            <a:r>
              <a:rPr lang="en-US" dirty="0"/>
              <a:t> in Python.</a:t>
            </a:r>
          </a:p>
          <a:p>
            <a:r>
              <a:rPr lang="en-US" dirty="0"/>
              <a:t>Support </a:t>
            </a:r>
            <a:r>
              <a:rPr lang="en-US" dirty="0">
                <a:solidFill>
                  <a:srgbClr val="C00000"/>
                </a:solidFill>
              </a:rPr>
              <a:t>heterogeneous</a:t>
            </a:r>
            <a:r>
              <a:rPr lang="en-US" dirty="0"/>
              <a:t> graphs.</a:t>
            </a:r>
          </a:p>
          <a:p>
            <a:r>
              <a:rPr lang="en-US" dirty="0"/>
              <a:t>Use </a:t>
            </a:r>
            <a:r>
              <a:rPr lang="en-US" dirty="0">
                <a:solidFill>
                  <a:srgbClr val="C00000"/>
                </a:solidFill>
              </a:rPr>
              <a:t>existing NN modules </a:t>
            </a:r>
            <a:r>
              <a:rPr lang="en-US" dirty="0"/>
              <a:t>without code change.</a:t>
            </a:r>
          </a:p>
          <a:p>
            <a:r>
              <a:rPr lang="en-US" dirty="0">
                <a:solidFill>
                  <a:srgbClr val="C00000"/>
                </a:solidFill>
              </a:rPr>
              <a:t>Multi-processing &amp; multi-threading </a:t>
            </a:r>
            <a:r>
              <a:rPr lang="en-US" dirty="0"/>
              <a:t>for maximum speed.</a:t>
            </a:r>
          </a:p>
          <a:p>
            <a:endParaRPr lang="en-CN" dirty="0"/>
          </a:p>
        </p:txBody>
      </p:sp>
      <p:pic>
        <p:nvPicPr>
          <p:cNvPr id="4" name="Picture 3">
            <a:extLst>
              <a:ext uri="{FF2B5EF4-FFF2-40B4-BE49-F238E27FC236}">
                <a16:creationId xmlns:a16="http://schemas.microsoft.com/office/drawing/2014/main" id="{04A37979-3CD1-EA46-A6D3-2F0327C24D94}"/>
              </a:ext>
            </a:extLst>
          </p:cNvPr>
          <p:cNvPicPr>
            <a:picLocks noChangeAspect="1"/>
          </p:cNvPicPr>
          <p:nvPr/>
        </p:nvPicPr>
        <p:blipFill>
          <a:blip r:embed="rId2"/>
          <a:stretch>
            <a:fillRect/>
          </a:stretch>
        </p:blipFill>
        <p:spPr>
          <a:xfrm>
            <a:off x="233265" y="1698031"/>
            <a:ext cx="7769938" cy="3802103"/>
          </a:xfrm>
          <a:prstGeom prst="rect">
            <a:avLst/>
          </a:prstGeom>
        </p:spPr>
      </p:pic>
      <p:sp>
        <p:nvSpPr>
          <p:cNvPr id="5" name="TextBox 4">
            <a:extLst>
              <a:ext uri="{FF2B5EF4-FFF2-40B4-BE49-F238E27FC236}">
                <a16:creationId xmlns:a16="http://schemas.microsoft.com/office/drawing/2014/main" id="{1884BFB9-C801-C843-8AC3-2CFE50F81418}"/>
              </a:ext>
            </a:extLst>
          </p:cNvPr>
          <p:cNvSpPr txBox="1"/>
          <p:nvPr/>
        </p:nvSpPr>
        <p:spPr>
          <a:xfrm>
            <a:off x="233265" y="5530033"/>
            <a:ext cx="5151090" cy="369332"/>
          </a:xfrm>
          <a:prstGeom prst="rect">
            <a:avLst/>
          </a:prstGeom>
          <a:noFill/>
        </p:spPr>
        <p:txBody>
          <a:bodyPr wrap="none" rtlCol="0">
            <a:spAutoFit/>
          </a:bodyPr>
          <a:lstStyle/>
          <a:p>
            <a:r>
              <a:rPr lang="en-US" dirty="0"/>
              <a:t>N</a:t>
            </a:r>
            <a:r>
              <a:rPr lang="en-CN" dirty="0"/>
              <a:t>eighbor sampling, +control variate, random walk … </a:t>
            </a:r>
          </a:p>
        </p:txBody>
      </p:sp>
    </p:spTree>
    <p:extLst>
      <p:ext uri="{BB962C8B-B14F-4D97-AF65-F5344CB8AC3E}">
        <p14:creationId xmlns:p14="http://schemas.microsoft.com/office/powerpoint/2010/main" val="335973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meta-objectives &amp; architecture</a:t>
            </a:r>
            <a:endParaRPr lang="zh-CN" altLang="en-US" dirty="0"/>
          </a:p>
        </p:txBody>
      </p:sp>
      <p:sp>
        <p:nvSpPr>
          <p:cNvPr id="3" name="灯片编号占位符 2"/>
          <p:cNvSpPr>
            <a:spLocks noGrp="1"/>
          </p:cNvSpPr>
          <p:nvPr>
            <p:ph type="sldNum" sz="quarter" idx="12"/>
          </p:nvPr>
        </p:nvSpPr>
        <p:spPr/>
        <p:txBody>
          <a:bodyPr/>
          <a:lstStyle/>
          <a:p>
            <a:fld id="{1AAE0525-DE7A-4142-A82D-67913CCD1BA1}" type="slidenum">
              <a:rPr lang="zh-CN" altLang="en-US" smtClean="0"/>
              <a:t>3</a:t>
            </a:fld>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215" y="1514475"/>
            <a:ext cx="5046133" cy="497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a:extLst>
              <a:ext uri="{FF2B5EF4-FFF2-40B4-BE49-F238E27FC236}">
                <a16:creationId xmlns:a16="http://schemas.microsoft.com/office/drawing/2014/main" id="{9D1AF48B-E271-7A49-8EBF-AD9522EC00DD}"/>
              </a:ext>
            </a:extLst>
          </p:cNvPr>
          <p:cNvSpPr>
            <a:spLocks noGrp="1"/>
          </p:cNvSpPr>
          <p:nvPr>
            <p:ph idx="1"/>
          </p:nvPr>
        </p:nvSpPr>
        <p:spPr>
          <a:xfrm>
            <a:off x="501520" y="1690688"/>
            <a:ext cx="6307243" cy="4005549"/>
          </a:xfrm>
        </p:spPr>
        <p:txBody>
          <a:bodyPr>
            <a:normAutofit/>
          </a:bodyPr>
          <a:lstStyle/>
          <a:p>
            <a:r>
              <a:rPr lang="en-US" altLang="zh-CN" dirty="0"/>
              <a:t>Forward and backward compatible</a:t>
            </a:r>
          </a:p>
          <a:p>
            <a:pPr lvl="1"/>
            <a:r>
              <a:rPr lang="en-US" altLang="zh-CN" sz="3600" b="1" i="1" dirty="0">
                <a:solidFill>
                  <a:schemeClr val="accent2"/>
                </a:solidFill>
              </a:rPr>
              <a:t>Forward</a:t>
            </a:r>
            <a:r>
              <a:rPr lang="en-US" altLang="zh-CN" dirty="0"/>
              <a:t>: easy to develop new models</a:t>
            </a:r>
          </a:p>
          <a:p>
            <a:pPr lvl="1"/>
            <a:r>
              <a:rPr lang="en-US" altLang="zh-CN" sz="3200" b="1" i="1" dirty="0">
                <a:solidFill>
                  <a:schemeClr val="accent2"/>
                </a:solidFill>
              </a:rPr>
              <a:t>Backward</a:t>
            </a:r>
            <a:r>
              <a:rPr lang="en-US" altLang="zh-CN" dirty="0"/>
              <a:t>: seamless integration with existing frameworks (</a:t>
            </a:r>
            <a:r>
              <a:rPr lang="en-US" altLang="zh-CN" dirty="0" err="1"/>
              <a:t>MXNet</a:t>
            </a:r>
            <a:r>
              <a:rPr lang="en-US" altLang="zh-CN" dirty="0"/>
              <a:t>/</a:t>
            </a:r>
            <a:r>
              <a:rPr lang="en-US" altLang="zh-CN" dirty="0" err="1"/>
              <a:t>Pytorch</a:t>
            </a:r>
            <a:r>
              <a:rPr lang="en-US" altLang="zh-CN" dirty="0"/>
              <a:t>/</a:t>
            </a:r>
            <a:r>
              <a:rPr lang="en-US" altLang="zh-CN" dirty="0" err="1"/>
              <a:t>Tensorflow</a:t>
            </a:r>
            <a:r>
              <a:rPr lang="en-US" altLang="zh-CN" dirty="0"/>
              <a:t>)</a:t>
            </a:r>
          </a:p>
          <a:p>
            <a:pPr marL="0" indent="0">
              <a:buNone/>
            </a:pPr>
            <a:endParaRPr lang="en-US" sz="1800" dirty="0"/>
          </a:p>
          <a:p>
            <a:r>
              <a:rPr lang="en-US" altLang="zh-CN" sz="3600" b="1" dirty="0">
                <a:solidFill>
                  <a:srgbClr val="00B050"/>
                </a:solidFill>
              </a:rPr>
              <a:t>Fast</a:t>
            </a:r>
            <a:r>
              <a:rPr lang="en-US" altLang="zh-CN" sz="3600" dirty="0"/>
              <a:t> and </a:t>
            </a:r>
            <a:r>
              <a:rPr lang="en-US" altLang="zh-CN" sz="3600" b="1" dirty="0">
                <a:solidFill>
                  <a:srgbClr val="00B050"/>
                </a:solidFill>
              </a:rPr>
              <a:t>Scalable</a:t>
            </a:r>
            <a:endParaRPr lang="en-US" b="1" dirty="0">
              <a:solidFill>
                <a:srgbClr val="00B050"/>
              </a:solidFill>
            </a:endParaRPr>
          </a:p>
        </p:txBody>
      </p:sp>
    </p:spTree>
    <p:extLst>
      <p:ext uri="{BB962C8B-B14F-4D97-AF65-F5344CB8AC3E}">
        <p14:creationId xmlns:p14="http://schemas.microsoft.com/office/powerpoint/2010/main" val="338957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717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F36E-ECE3-D64A-BA94-B36724EF878E}"/>
              </a:ext>
            </a:extLst>
          </p:cNvPr>
          <p:cNvSpPr>
            <a:spLocks noGrp="1"/>
          </p:cNvSpPr>
          <p:nvPr>
            <p:ph type="title"/>
          </p:nvPr>
        </p:nvSpPr>
        <p:spPr/>
        <p:txBody>
          <a:bodyPr/>
          <a:lstStyle/>
          <a:p>
            <a:r>
              <a:rPr lang="en-US" dirty="0"/>
              <a:t>Distributed training: GCN (preliminary results)</a:t>
            </a:r>
          </a:p>
        </p:txBody>
      </p:sp>
      <p:pic>
        <p:nvPicPr>
          <p:cNvPr id="6146" name="Picture 2" descr="image">
            <a:extLst>
              <a:ext uri="{FF2B5EF4-FFF2-40B4-BE49-F238E27FC236}">
                <a16:creationId xmlns:a16="http://schemas.microsoft.com/office/drawing/2014/main" id="{651E8E2A-2B2C-4743-B6FE-D637C51D6D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7572" y="1858934"/>
            <a:ext cx="6973729" cy="4044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95D80E-3872-0940-8D75-9837DFE49EFB}"/>
              </a:ext>
            </a:extLst>
          </p:cNvPr>
          <p:cNvSpPr txBox="1"/>
          <p:nvPr/>
        </p:nvSpPr>
        <p:spPr>
          <a:xfrm>
            <a:off x="7457703" y="3881097"/>
            <a:ext cx="4852034" cy="1015663"/>
          </a:xfrm>
          <a:prstGeom prst="rect">
            <a:avLst/>
          </a:prstGeom>
          <a:noFill/>
        </p:spPr>
        <p:txBody>
          <a:bodyPr wrap="none" rtlCol="0">
            <a:spAutoFit/>
          </a:bodyPr>
          <a:lstStyle/>
          <a:p>
            <a:r>
              <a:rPr lang="en-US" sz="2000" dirty="0"/>
              <a:t>Neighbor sampling</a:t>
            </a:r>
          </a:p>
          <a:p>
            <a:r>
              <a:rPr lang="en-US" sz="2000" dirty="0"/>
              <a:t>Data set: Reddit (232K nodes, 114M edges)</a:t>
            </a:r>
          </a:p>
          <a:p>
            <a:r>
              <a:rPr lang="en-US" sz="2000" dirty="0"/>
              <a:t>Testbed: c5n.18x, 100Gb/s network, 72vCPU </a:t>
            </a:r>
          </a:p>
        </p:txBody>
      </p:sp>
    </p:spTree>
    <p:extLst>
      <p:ext uri="{BB962C8B-B14F-4D97-AF65-F5344CB8AC3E}">
        <p14:creationId xmlns:p14="http://schemas.microsoft.com/office/powerpoint/2010/main" val="2987145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B89D1-D668-5A4B-8ECD-45622FBB8323}"/>
              </a:ext>
            </a:extLst>
          </p:cNvPr>
          <p:cNvSpPr>
            <a:spLocks noGrp="1"/>
          </p:cNvSpPr>
          <p:nvPr>
            <p:ph type="title"/>
          </p:nvPr>
        </p:nvSpPr>
        <p:spPr/>
        <p:txBody>
          <a:bodyPr/>
          <a:lstStyle/>
          <a:p>
            <a:r>
              <a:rPr lang="en-US" dirty="0"/>
              <a:t>Seeing the world from the lens of graphs</a:t>
            </a:r>
          </a:p>
        </p:txBody>
      </p:sp>
      <p:sp>
        <p:nvSpPr>
          <p:cNvPr id="5" name="Content Placeholder 4">
            <a:extLst>
              <a:ext uri="{FF2B5EF4-FFF2-40B4-BE49-F238E27FC236}">
                <a16:creationId xmlns:a16="http://schemas.microsoft.com/office/drawing/2014/main" id="{534B2EC3-B1CB-E847-89FD-64795F331637}"/>
              </a:ext>
            </a:extLst>
          </p:cNvPr>
          <p:cNvSpPr>
            <a:spLocks noGrp="1"/>
          </p:cNvSpPr>
          <p:nvPr>
            <p:ph idx="1"/>
          </p:nvPr>
        </p:nvSpPr>
        <p:spPr>
          <a:xfrm>
            <a:off x="3673366" y="1971304"/>
            <a:ext cx="4021844" cy="759677"/>
          </a:xfrm>
        </p:spPr>
        <p:txBody>
          <a:bodyPr>
            <a:normAutofit fontScale="85000" lnSpcReduction="10000"/>
          </a:bodyPr>
          <a:lstStyle/>
          <a:p>
            <a:pPr marL="0" indent="0" algn="ctr">
              <a:buNone/>
            </a:pPr>
            <a:r>
              <a:rPr lang="en-US" sz="2400" dirty="0"/>
              <a:t>Small graphs produced every second </a:t>
            </a:r>
            <a:br>
              <a:rPr lang="en-US" sz="2400" dirty="0"/>
            </a:br>
            <a:r>
              <a:rPr lang="en-US" sz="2400" dirty="0"/>
              <a:t>(e.g. sentences and images</a:t>
            </a:r>
            <a:r>
              <a:rPr lang="en-US" sz="1800" dirty="0"/>
              <a:t>)</a:t>
            </a:r>
          </a:p>
        </p:txBody>
      </p:sp>
      <p:grpSp>
        <p:nvGrpSpPr>
          <p:cNvPr id="8" name="Group 7">
            <a:extLst>
              <a:ext uri="{FF2B5EF4-FFF2-40B4-BE49-F238E27FC236}">
                <a16:creationId xmlns:a16="http://schemas.microsoft.com/office/drawing/2014/main" id="{FE5FDF81-B3F5-5A4D-A67D-21409260A85E}"/>
              </a:ext>
            </a:extLst>
          </p:cNvPr>
          <p:cNvGrpSpPr/>
          <p:nvPr/>
        </p:nvGrpSpPr>
        <p:grpSpPr>
          <a:xfrm>
            <a:off x="1242839" y="2507557"/>
            <a:ext cx="1588948" cy="3627540"/>
            <a:chOff x="1721811" y="2816772"/>
            <a:chExt cx="1588948" cy="3627540"/>
          </a:xfrm>
        </p:grpSpPr>
        <p:sp>
          <p:nvSpPr>
            <p:cNvPr id="2" name="Right Triangle 1">
              <a:extLst>
                <a:ext uri="{FF2B5EF4-FFF2-40B4-BE49-F238E27FC236}">
                  <a16:creationId xmlns:a16="http://schemas.microsoft.com/office/drawing/2014/main" id="{CC9CA587-A0D6-C242-86D3-DB7334521E4E}"/>
                </a:ext>
              </a:extLst>
            </p:cNvPr>
            <p:cNvSpPr/>
            <p:nvPr/>
          </p:nvSpPr>
          <p:spPr>
            <a:xfrm>
              <a:off x="2501462"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5A5FAA-B75F-234E-A675-E8AABA8EA93F}"/>
                </a:ext>
              </a:extLst>
            </p:cNvPr>
            <p:cNvSpPr txBox="1"/>
            <p:nvPr/>
          </p:nvSpPr>
          <p:spPr>
            <a:xfrm>
              <a:off x="1721811" y="6074980"/>
              <a:ext cx="1582164" cy="369332"/>
            </a:xfrm>
            <a:prstGeom prst="rect">
              <a:avLst/>
            </a:prstGeom>
            <a:noFill/>
          </p:spPr>
          <p:txBody>
            <a:bodyPr wrap="none" rtlCol="0">
              <a:spAutoFit/>
            </a:bodyPr>
            <a:lstStyle/>
            <a:p>
              <a:r>
                <a:rPr lang="en-US" dirty="0"/>
                <a:t>log(Graph size)</a:t>
              </a:r>
            </a:p>
          </p:txBody>
        </p:sp>
      </p:grpSp>
      <p:grpSp>
        <p:nvGrpSpPr>
          <p:cNvPr id="9" name="Group 8">
            <a:extLst>
              <a:ext uri="{FF2B5EF4-FFF2-40B4-BE49-F238E27FC236}">
                <a16:creationId xmlns:a16="http://schemas.microsoft.com/office/drawing/2014/main" id="{D5A00E56-2EB2-5645-81EE-649802233460}"/>
              </a:ext>
            </a:extLst>
          </p:cNvPr>
          <p:cNvGrpSpPr/>
          <p:nvPr/>
        </p:nvGrpSpPr>
        <p:grpSpPr>
          <a:xfrm>
            <a:off x="8057817" y="2043631"/>
            <a:ext cx="2958374" cy="3627540"/>
            <a:chOff x="2666057" y="2352846"/>
            <a:chExt cx="2958374" cy="3627540"/>
          </a:xfrm>
        </p:grpSpPr>
        <p:sp>
          <p:nvSpPr>
            <p:cNvPr id="6" name="Right Triangle 5">
              <a:extLst>
                <a:ext uri="{FF2B5EF4-FFF2-40B4-BE49-F238E27FC236}">
                  <a16:creationId xmlns:a16="http://schemas.microsoft.com/office/drawing/2014/main" id="{661B6A5C-D5BC-EA46-A08E-BF022DC3A816}"/>
                </a:ext>
              </a:extLst>
            </p:cNvPr>
            <p:cNvSpPr/>
            <p:nvPr/>
          </p:nvSpPr>
          <p:spPr>
            <a:xfrm flipH="1" flipV="1">
              <a:off x="3221421"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D5A084-2C2D-A240-9137-262AE2C76CF2}"/>
                </a:ext>
              </a:extLst>
            </p:cNvPr>
            <p:cNvSpPr/>
            <p:nvPr/>
          </p:nvSpPr>
          <p:spPr>
            <a:xfrm>
              <a:off x="2666057" y="2352846"/>
              <a:ext cx="2958374" cy="369332"/>
            </a:xfrm>
            <a:prstGeom prst="rect">
              <a:avLst/>
            </a:prstGeom>
          </p:spPr>
          <p:txBody>
            <a:bodyPr wrap="none">
              <a:spAutoFit/>
            </a:bodyPr>
            <a:lstStyle/>
            <a:p>
              <a:r>
                <a:rPr lang="en-US" dirty="0"/>
                <a:t>log(# Graphs created/second)</a:t>
              </a:r>
            </a:p>
          </p:txBody>
        </p:sp>
      </p:grpSp>
      <p:sp>
        <p:nvSpPr>
          <p:cNvPr id="10" name="Content Placeholder 4">
            <a:extLst>
              <a:ext uri="{FF2B5EF4-FFF2-40B4-BE49-F238E27FC236}">
                <a16:creationId xmlns:a16="http://schemas.microsoft.com/office/drawing/2014/main" id="{CD67FC7D-6610-F449-AE01-69971B3805AB}"/>
              </a:ext>
            </a:extLst>
          </p:cNvPr>
          <p:cNvSpPr txBox="1">
            <a:spLocks/>
          </p:cNvSpPr>
          <p:nvPr/>
        </p:nvSpPr>
        <p:spPr>
          <a:xfrm>
            <a:off x="3194394" y="5173025"/>
            <a:ext cx="4979788" cy="46245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000" dirty="0"/>
              <a:t>Several giant graphs changes every second </a:t>
            </a:r>
          </a:p>
          <a:p>
            <a:pPr marL="0" indent="0" algn="ctr">
              <a:buNone/>
            </a:pPr>
            <a:r>
              <a:rPr lang="en-US" sz="2000" dirty="0"/>
              <a:t>(e.g. knowledge graph, social networks)</a:t>
            </a:r>
          </a:p>
        </p:txBody>
      </p:sp>
      <p:grpSp>
        <p:nvGrpSpPr>
          <p:cNvPr id="27" name="Group 26">
            <a:extLst>
              <a:ext uri="{FF2B5EF4-FFF2-40B4-BE49-F238E27FC236}">
                <a16:creationId xmlns:a16="http://schemas.microsoft.com/office/drawing/2014/main" id="{EBC64681-3A17-A040-8908-53CA9148E720}"/>
              </a:ext>
            </a:extLst>
          </p:cNvPr>
          <p:cNvGrpSpPr/>
          <p:nvPr/>
        </p:nvGrpSpPr>
        <p:grpSpPr>
          <a:xfrm>
            <a:off x="4964584" y="2730981"/>
            <a:ext cx="1515800" cy="2442044"/>
            <a:chOff x="4964584" y="2730981"/>
            <a:chExt cx="1515800" cy="2442044"/>
          </a:xfrm>
        </p:grpSpPr>
        <p:cxnSp>
          <p:nvCxnSpPr>
            <p:cNvPr id="15" name="Straight Arrow Connector 14">
              <a:extLst>
                <a:ext uri="{FF2B5EF4-FFF2-40B4-BE49-F238E27FC236}">
                  <a16:creationId xmlns:a16="http://schemas.microsoft.com/office/drawing/2014/main" id="{695685DF-4512-774F-80CE-52231E881CE3}"/>
                </a:ext>
              </a:extLst>
            </p:cNvPr>
            <p:cNvCxnSpPr>
              <a:cxnSpLocks/>
              <a:stCxn id="10" idx="0"/>
              <a:endCxn id="5" idx="2"/>
            </p:cNvCxnSpPr>
            <p:nvPr/>
          </p:nvCxnSpPr>
          <p:spPr>
            <a:xfrm flipV="1">
              <a:off x="5684288" y="2730981"/>
              <a:ext cx="0" cy="244204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7BD1005C-8BE4-054B-AA9E-CD201F353D73}"/>
                </a:ext>
              </a:extLst>
            </p:cNvPr>
            <p:cNvSpPr txBox="1"/>
            <p:nvPr/>
          </p:nvSpPr>
          <p:spPr>
            <a:xfrm>
              <a:off x="4964584" y="3628183"/>
              <a:ext cx="1515800" cy="523220"/>
            </a:xfrm>
            <a:prstGeom prst="rect">
              <a:avLst/>
            </a:prstGeom>
            <a:solidFill>
              <a:schemeClr val="bg1">
                <a:lumMod val="7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a:t>Strong AI</a:t>
              </a:r>
            </a:p>
          </p:txBody>
        </p:sp>
      </p:grpSp>
    </p:spTree>
    <p:extLst>
      <p:ext uri="{BB962C8B-B14F-4D97-AF65-F5344CB8AC3E}">
        <p14:creationId xmlns:p14="http://schemas.microsoft.com/office/powerpoint/2010/main" val="421496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5BC3-BFDE-164B-A849-FAFDFE1D5E7A}"/>
              </a:ext>
            </a:extLst>
          </p:cNvPr>
          <p:cNvSpPr>
            <a:spLocks noGrp="1"/>
          </p:cNvSpPr>
          <p:nvPr>
            <p:ph type="title"/>
          </p:nvPr>
        </p:nvSpPr>
        <p:spPr/>
        <p:txBody>
          <a:bodyPr>
            <a:normAutofit/>
          </a:bodyPr>
          <a:lstStyle/>
          <a:p>
            <a:r>
              <a:rPr lang="en-US" dirty="0" err="1"/>
              <a:t>Transfomer</a:t>
            </a:r>
            <a:r>
              <a:rPr lang="en-US" dirty="0"/>
              <a:t> is GAT (over a complete graph)</a:t>
            </a:r>
          </a:p>
        </p:txBody>
      </p:sp>
      <p:sp>
        <p:nvSpPr>
          <p:cNvPr id="3" name="Text Placeholder 2">
            <a:extLst>
              <a:ext uri="{FF2B5EF4-FFF2-40B4-BE49-F238E27FC236}">
                <a16:creationId xmlns:a16="http://schemas.microsoft.com/office/drawing/2014/main" id="{728F4A58-C62F-364E-BBB1-568B26B12843}"/>
              </a:ext>
            </a:extLst>
          </p:cNvPr>
          <p:cNvSpPr>
            <a:spLocks noGrp="1"/>
          </p:cNvSpPr>
          <p:nvPr>
            <p:ph type="body" idx="1"/>
          </p:nvPr>
        </p:nvSpPr>
        <p:spPr/>
        <p:txBody>
          <a:bodyPr/>
          <a:lstStyle/>
          <a:p>
            <a:endParaRPr lang="en-US" dirty="0"/>
          </a:p>
        </p:txBody>
      </p:sp>
      <p:pic>
        <p:nvPicPr>
          <p:cNvPr id="8" name="Picture 7">
            <a:extLst>
              <a:ext uri="{FF2B5EF4-FFF2-40B4-BE49-F238E27FC236}">
                <a16:creationId xmlns:a16="http://schemas.microsoft.com/office/drawing/2014/main" id="{27A759FC-C13F-D246-9BDE-2D1633960839}"/>
              </a:ext>
            </a:extLst>
          </p:cNvPr>
          <p:cNvPicPr>
            <a:picLocks noChangeAspect="1"/>
          </p:cNvPicPr>
          <p:nvPr/>
        </p:nvPicPr>
        <p:blipFill>
          <a:blip r:embed="rId2"/>
          <a:stretch>
            <a:fillRect/>
          </a:stretch>
        </p:blipFill>
        <p:spPr>
          <a:xfrm>
            <a:off x="365760" y="1201435"/>
            <a:ext cx="6143970" cy="3071985"/>
          </a:xfrm>
          <a:prstGeom prst="rect">
            <a:avLst/>
          </a:prstGeom>
        </p:spPr>
      </p:pic>
      <p:pic>
        <p:nvPicPr>
          <p:cNvPr id="9" name="Picture 8">
            <a:extLst>
              <a:ext uri="{FF2B5EF4-FFF2-40B4-BE49-F238E27FC236}">
                <a16:creationId xmlns:a16="http://schemas.microsoft.com/office/drawing/2014/main" id="{7DD2C39B-6252-C441-85AF-7E7A49B90DAF}"/>
              </a:ext>
            </a:extLst>
          </p:cNvPr>
          <p:cNvPicPr>
            <a:picLocks noChangeAspect="1"/>
          </p:cNvPicPr>
          <p:nvPr/>
        </p:nvPicPr>
        <p:blipFill>
          <a:blip r:embed="rId3"/>
          <a:stretch>
            <a:fillRect/>
          </a:stretch>
        </p:blipFill>
        <p:spPr>
          <a:xfrm>
            <a:off x="6309361" y="1352210"/>
            <a:ext cx="5195256" cy="311715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3550B0-F836-3745-8EE8-5D8205CBDA9F}"/>
                  </a:ext>
                </a:extLst>
              </p:cNvPr>
              <p:cNvSpPr txBox="1"/>
              <p:nvPr/>
            </p:nvSpPr>
            <p:spPr>
              <a:xfrm>
                <a:off x="933061" y="4591934"/>
                <a:ext cx="2149306" cy="646331"/>
              </a:xfrm>
              <a:prstGeom prst="rect">
                <a:avLst/>
              </a:prstGeom>
              <a:noFill/>
            </p:spPr>
            <p:txBody>
              <a:bodyPr wrap="none" rtlCol="0">
                <a:spAutoFit/>
              </a:bodyPr>
              <a:lstStyle/>
              <a:p>
                <a:r>
                  <a:rPr lang="en-US" dirty="0"/>
                  <a:t>Transformer:</a:t>
                </a:r>
              </a:p>
              <a:p>
                <a:r>
                  <a:rPr lang="en-US" dirty="0"/>
                  <a:t>-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data hungry</a:t>
                </a:r>
              </a:p>
            </p:txBody>
          </p:sp>
        </mc:Choice>
        <mc:Fallback xmlns="">
          <p:sp>
            <p:nvSpPr>
              <p:cNvPr id="10" name="TextBox 9">
                <a:extLst>
                  <a:ext uri="{FF2B5EF4-FFF2-40B4-BE49-F238E27FC236}">
                    <a16:creationId xmlns:a16="http://schemas.microsoft.com/office/drawing/2014/main" id="{813550B0-F836-3745-8EE8-5D8205CBDA9F}"/>
                  </a:ext>
                </a:extLst>
              </p:cNvPr>
              <p:cNvSpPr txBox="1">
                <a:spLocks noRot="1" noChangeAspect="1" noMove="1" noResize="1" noEditPoints="1" noAdjustHandles="1" noChangeArrowheads="1" noChangeShapeType="1" noTextEdit="1"/>
              </p:cNvSpPr>
              <p:nvPr/>
            </p:nvSpPr>
            <p:spPr>
              <a:xfrm>
                <a:off x="933061" y="4591934"/>
                <a:ext cx="2149306" cy="646331"/>
              </a:xfrm>
              <a:prstGeom prst="rect">
                <a:avLst/>
              </a:prstGeom>
              <a:blipFill>
                <a:blip r:embed="rId4"/>
                <a:stretch>
                  <a:fillRect l="-1754" t="-3922" r="-1170"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730B5-5333-3F46-8A7A-83320DE9693D}"/>
                  </a:ext>
                </a:extLst>
              </p:cNvPr>
              <p:cNvSpPr txBox="1"/>
              <p:nvPr/>
            </p:nvSpPr>
            <p:spPr>
              <a:xfrm>
                <a:off x="5648130" y="4591934"/>
                <a:ext cx="6101991" cy="923330"/>
              </a:xfrm>
              <a:prstGeom prst="rect">
                <a:avLst/>
              </a:prstGeom>
              <a:noFill/>
            </p:spPr>
            <p:txBody>
              <a:bodyPr wrap="none" rtlCol="0">
                <a:spAutoFit/>
              </a:bodyPr>
              <a:lstStyle/>
              <a:p>
                <a:r>
                  <a:rPr lang="en-US" dirty="0">
                    <a:hlinkClick r:id="rId5"/>
                  </a:rPr>
                  <a:t>Star-Transformer</a:t>
                </a:r>
                <a:r>
                  <a:rPr lang="en-US" dirty="0"/>
                  <a:t> (in NAACL’19)</a:t>
                </a:r>
              </a:p>
              <a:p>
                <a:pPr marL="285750" indent="-285750">
                  <a:buFontTx/>
                  <a:buChar cha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much less data hungry</a:t>
                </a:r>
              </a:p>
              <a:p>
                <a:pPr marL="285750" indent="-285750">
                  <a:buFontTx/>
                  <a:buChar char="-"/>
                </a:pPr>
                <a:r>
                  <a:rPr lang="en-US" dirty="0"/>
                  <a:t>Leverages </a:t>
                </a:r>
                <a:r>
                  <a:rPr lang="en-US" dirty="0" err="1"/>
                  <a:t>ngram</a:t>
                </a:r>
                <a:r>
                  <a:rPr lang="en-US" dirty="0"/>
                  <a:t> prior, but has issues with long dependency</a:t>
                </a:r>
              </a:p>
            </p:txBody>
          </p:sp>
        </mc:Choice>
        <mc:Fallback xmlns="">
          <p:sp>
            <p:nvSpPr>
              <p:cNvPr id="11" name="TextBox 10">
                <a:extLst>
                  <a:ext uri="{FF2B5EF4-FFF2-40B4-BE49-F238E27FC236}">
                    <a16:creationId xmlns:a16="http://schemas.microsoft.com/office/drawing/2014/main" id="{A4E730B5-5333-3F46-8A7A-83320DE9693D}"/>
                  </a:ext>
                </a:extLst>
              </p:cNvPr>
              <p:cNvSpPr txBox="1">
                <a:spLocks noRot="1" noChangeAspect="1" noMove="1" noResize="1" noEditPoints="1" noAdjustHandles="1" noChangeArrowheads="1" noChangeShapeType="1" noTextEdit="1"/>
              </p:cNvSpPr>
              <p:nvPr/>
            </p:nvSpPr>
            <p:spPr>
              <a:xfrm>
                <a:off x="5648130" y="4591934"/>
                <a:ext cx="6101991" cy="923330"/>
              </a:xfrm>
              <a:prstGeom prst="rect">
                <a:avLst/>
              </a:prstGeom>
              <a:blipFill>
                <a:blip r:embed="rId6"/>
                <a:stretch>
                  <a:fillRect l="-832"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CC1DC-20D5-1C41-87B5-9DD5C95E7EBE}"/>
                  </a:ext>
                </a:extLst>
              </p:cNvPr>
              <p:cNvSpPr txBox="1"/>
              <p:nvPr/>
            </p:nvSpPr>
            <p:spPr>
              <a:xfrm>
                <a:off x="2804998" y="5741447"/>
                <a:ext cx="3862981" cy="923330"/>
              </a:xfrm>
              <a:prstGeom prst="rect">
                <a:avLst/>
              </a:prstGeom>
              <a:noFill/>
            </p:spPr>
            <p:txBody>
              <a:bodyPr wrap="none" rtlCol="0">
                <a:spAutoFit/>
              </a:bodyPr>
              <a:lstStyle/>
              <a:p>
                <a:r>
                  <a:rPr lang="en-US" dirty="0">
                    <a:hlinkClick r:id="rId5"/>
                  </a:rPr>
                  <a:t>SegTree-Transformer</a:t>
                </a:r>
                <a:r>
                  <a:rPr lang="en-US" dirty="0"/>
                  <a:t> (in ICLR’19 RLGM)</a:t>
                </a:r>
              </a:p>
              <a:p>
                <a:pPr marL="285750" indent="-285750">
                  <a:buFontTx/>
                  <a:buChar cha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m:rPr>
                        <m:sty m:val="p"/>
                      </m:rPr>
                      <a:rPr lang="en-US" b="0" i="1" smtClean="0">
                        <a:latin typeface="Cambria Math" panose="02040503050406030204" pitchFamily="18" charset="0"/>
                      </a:rPr>
                      <m:t>log</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 less data hungry</a:t>
                </a:r>
              </a:p>
              <a:p>
                <a:pPr marL="285750" indent="-285750">
                  <a:buFontTx/>
                  <a:buChar char="-"/>
                </a:pPr>
                <a:r>
                  <a:rPr lang="en-US" dirty="0"/>
                  <a:t>A good compromise in between</a:t>
                </a:r>
              </a:p>
            </p:txBody>
          </p:sp>
        </mc:Choice>
        <mc:Fallback xmlns="">
          <p:sp>
            <p:nvSpPr>
              <p:cNvPr id="12" name="TextBox 11">
                <a:extLst>
                  <a:ext uri="{FF2B5EF4-FFF2-40B4-BE49-F238E27FC236}">
                    <a16:creationId xmlns:a16="http://schemas.microsoft.com/office/drawing/2014/main" id="{FE0CC1DC-20D5-1C41-87B5-9DD5C95E7EBE}"/>
                  </a:ext>
                </a:extLst>
              </p:cNvPr>
              <p:cNvSpPr txBox="1">
                <a:spLocks noRot="1" noChangeAspect="1" noMove="1" noResize="1" noEditPoints="1" noAdjustHandles="1" noChangeArrowheads="1" noChangeShapeType="1" noTextEdit="1"/>
              </p:cNvSpPr>
              <p:nvPr/>
            </p:nvSpPr>
            <p:spPr>
              <a:xfrm>
                <a:off x="2804998" y="5741447"/>
                <a:ext cx="3862981" cy="923330"/>
              </a:xfrm>
              <a:prstGeom prst="rect">
                <a:avLst/>
              </a:prstGeom>
              <a:blipFill>
                <a:blip r:embed="rId7"/>
                <a:stretch>
                  <a:fillRect l="-1311" t="-2703" r="-328" b="-810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A772C8F-7046-5D4A-B075-0120291C6331}"/>
              </a:ext>
            </a:extLst>
          </p:cNvPr>
          <p:cNvPicPr>
            <a:picLocks noChangeAspect="1"/>
          </p:cNvPicPr>
          <p:nvPr/>
        </p:nvPicPr>
        <p:blipFill>
          <a:blip r:embed="rId8"/>
          <a:stretch>
            <a:fillRect/>
          </a:stretch>
        </p:blipFill>
        <p:spPr>
          <a:xfrm>
            <a:off x="6934295" y="1072456"/>
            <a:ext cx="3529660" cy="5337958"/>
          </a:xfrm>
          <a:prstGeom prst="rect">
            <a:avLst/>
          </a:prstGeom>
        </p:spPr>
      </p:pic>
    </p:spTree>
    <p:extLst>
      <p:ext uri="{BB962C8B-B14F-4D97-AF65-F5344CB8AC3E}">
        <p14:creationId xmlns:p14="http://schemas.microsoft.com/office/powerpoint/2010/main" val="4046404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p:txBody>
          <a:bodyPr>
            <a:normAutofit/>
          </a:bodyPr>
          <a:lstStyle/>
          <a:p>
            <a:r>
              <a:rPr lang="en-US" altLang="zh-CN" dirty="0"/>
              <a:t>Graph in Natural Language Processing</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altLang="zh-CN" dirty="0"/>
              <a:t>Knowledge Graph to Sentence</a:t>
            </a:r>
          </a:p>
          <a:p>
            <a:pPr lvl="1"/>
            <a:r>
              <a:rPr lang="en-US" dirty="0"/>
              <a:t>Input: a title and knowledge graph</a:t>
            </a:r>
          </a:p>
          <a:p>
            <a:pPr lvl="1"/>
            <a:r>
              <a:rPr lang="en-US" dirty="0"/>
              <a:t>Output: abstract text</a:t>
            </a:r>
          </a:p>
        </p:txBody>
      </p:sp>
      <p:sp>
        <p:nvSpPr>
          <p:cNvPr id="6" name="Google Shape;395;p51">
            <a:extLst>
              <a:ext uri="{FF2B5EF4-FFF2-40B4-BE49-F238E27FC236}">
                <a16:creationId xmlns:a16="http://schemas.microsoft.com/office/drawing/2014/main" id="{6661F894-B404-4544-BA7C-3B5D4B2670FD}"/>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Text Generation from Knowledge Graphs with Graph Transformers</a:t>
            </a:r>
          </a:p>
        </p:txBody>
      </p:sp>
      <p:pic>
        <p:nvPicPr>
          <p:cNvPr id="2" name="Picture 1">
            <a:extLst>
              <a:ext uri="{FF2B5EF4-FFF2-40B4-BE49-F238E27FC236}">
                <a16:creationId xmlns:a16="http://schemas.microsoft.com/office/drawing/2014/main" id="{7579A79E-AE96-604B-BB21-B91975D4E77C}"/>
              </a:ext>
            </a:extLst>
          </p:cNvPr>
          <p:cNvPicPr>
            <a:picLocks noChangeAspect="1"/>
          </p:cNvPicPr>
          <p:nvPr/>
        </p:nvPicPr>
        <p:blipFill>
          <a:blip r:embed="rId2"/>
          <a:stretch>
            <a:fillRect/>
          </a:stretch>
        </p:blipFill>
        <p:spPr>
          <a:xfrm>
            <a:off x="6265275" y="1882478"/>
            <a:ext cx="5492404" cy="3226526"/>
          </a:xfrm>
          <a:prstGeom prst="rect">
            <a:avLst/>
          </a:prstGeom>
        </p:spPr>
      </p:pic>
    </p:spTree>
    <p:extLst>
      <p:ext uri="{BB962C8B-B14F-4D97-AF65-F5344CB8AC3E}">
        <p14:creationId xmlns:p14="http://schemas.microsoft.com/office/powerpoint/2010/main" val="1155002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p:txBody>
          <a:bodyPr>
            <a:normAutofit/>
          </a:bodyPr>
          <a:lstStyle/>
          <a:p>
            <a:r>
              <a:rPr lang="en-US" altLang="zh-CN" dirty="0"/>
              <a:t>Graph in Natural Language Processing</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altLang="zh-CN" dirty="0" err="1"/>
              <a:t>GraphWriter</a:t>
            </a:r>
            <a:endParaRPr lang="en-US" altLang="zh-CN" dirty="0"/>
          </a:p>
          <a:p>
            <a:pPr lvl="1"/>
            <a:r>
              <a:rPr lang="en-US" dirty="0"/>
              <a:t>Graph</a:t>
            </a:r>
            <a:r>
              <a:rPr lang="zh-CN" altLang="en-US" dirty="0"/>
              <a:t> </a:t>
            </a:r>
            <a:r>
              <a:rPr lang="en-US" altLang="zh-CN" dirty="0"/>
              <a:t>Attention</a:t>
            </a:r>
          </a:p>
          <a:p>
            <a:pPr lvl="1"/>
            <a:r>
              <a:rPr lang="en-US" altLang="zh-CN" dirty="0"/>
              <a:t>Copy</a:t>
            </a:r>
            <a:r>
              <a:rPr lang="zh-CN" altLang="en-US" dirty="0"/>
              <a:t> </a:t>
            </a:r>
            <a:r>
              <a:rPr lang="en-US" altLang="zh-CN" dirty="0"/>
              <a:t>or</a:t>
            </a:r>
            <a:r>
              <a:rPr lang="zh-CN" altLang="en-US" dirty="0"/>
              <a:t> </a:t>
            </a:r>
            <a:r>
              <a:rPr lang="en-US" altLang="zh-CN" dirty="0"/>
              <a:t>vocab</a:t>
            </a:r>
            <a:endParaRPr lang="en-US" dirty="0"/>
          </a:p>
        </p:txBody>
      </p:sp>
      <p:sp>
        <p:nvSpPr>
          <p:cNvPr id="6" name="Google Shape;395;p51">
            <a:extLst>
              <a:ext uri="{FF2B5EF4-FFF2-40B4-BE49-F238E27FC236}">
                <a16:creationId xmlns:a16="http://schemas.microsoft.com/office/drawing/2014/main" id="{6661F894-B404-4544-BA7C-3B5D4B2670FD}"/>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Text Generation from Knowledge Graphs with Graph Transformers</a:t>
            </a:r>
          </a:p>
        </p:txBody>
      </p:sp>
      <p:pic>
        <p:nvPicPr>
          <p:cNvPr id="3" name="Picture 2">
            <a:extLst>
              <a:ext uri="{FF2B5EF4-FFF2-40B4-BE49-F238E27FC236}">
                <a16:creationId xmlns:a16="http://schemas.microsoft.com/office/drawing/2014/main" id="{9B90AFC3-5E77-4643-8443-F161D563A8B5}"/>
              </a:ext>
            </a:extLst>
          </p:cNvPr>
          <p:cNvPicPr>
            <a:picLocks noChangeAspect="1"/>
          </p:cNvPicPr>
          <p:nvPr/>
        </p:nvPicPr>
        <p:blipFill>
          <a:blip r:embed="rId2"/>
          <a:stretch>
            <a:fillRect/>
          </a:stretch>
        </p:blipFill>
        <p:spPr>
          <a:xfrm>
            <a:off x="7080781" y="1690688"/>
            <a:ext cx="4768695" cy="4351338"/>
          </a:xfrm>
          <a:prstGeom prst="rect">
            <a:avLst/>
          </a:prstGeom>
        </p:spPr>
      </p:pic>
      <p:pic>
        <p:nvPicPr>
          <p:cNvPr id="5" name="Picture 4">
            <a:extLst>
              <a:ext uri="{FF2B5EF4-FFF2-40B4-BE49-F238E27FC236}">
                <a16:creationId xmlns:a16="http://schemas.microsoft.com/office/drawing/2014/main" id="{5F2E8041-329D-A14F-9BCC-B22283CA8B7B}"/>
              </a:ext>
            </a:extLst>
          </p:cNvPr>
          <p:cNvPicPr>
            <a:picLocks noChangeAspect="1"/>
          </p:cNvPicPr>
          <p:nvPr/>
        </p:nvPicPr>
        <p:blipFill>
          <a:blip r:embed="rId3"/>
          <a:stretch>
            <a:fillRect/>
          </a:stretch>
        </p:blipFill>
        <p:spPr>
          <a:xfrm>
            <a:off x="3643439" y="1546224"/>
            <a:ext cx="3693207" cy="3463815"/>
          </a:xfrm>
          <a:prstGeom prst="rect">
            <a:avLst/>
          </a:prstGeom>
        </p:spPr>
      </p:pic>
      <p:sp>
        <p:nvSpPr>
          <p:cNvPr id="7" name="Right Arrow 6">
            <a:extLst>
              <a:ext uri="{FF2B5EF4-FFF2-40B4-BE49-F238E27FC236}">
                <a16:creationId xmlns:a16="http://schemas.microsoft.com/office/drawing/2014/main" id="{7895C0CA-7C7E-4F49-A25C-9828B3F02B7A}"/>
              </a:ext>
            </a:extLst>
          </p:cNvPr>
          <p:cNvSpPr/>
          <p:nvPr/>
        </p:nvSpPr>
        <p:spPr>
          <a:xfrm rot="10800000">
            <a:off x="7232097" y="3127265"/>
            <a:ext cx="704775" cy="301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7F3A6350-6344-F748-B912-83D8CDFFB7B3}"/>
              </a:ext>
            </a:extLst>
          </p:cNvPr>
          <p:cNvGraphicFramePr>
            <a:graphicFrameLocks noGrp="1"/>
          </p:cNvGraphicFramePr>
          <p:nvPr>
            <p:extLst>
              <p:ext uri="{D42A27DB-BD31-4B8C-83A1-F6EECF244321}">
                <p14:modId xmlns:p14="http://schemas.microsoft.com/office/powerpoint/2010/main" val="2934962667"/>
              </p:ext>
            </p:extLst>
          </p:nvPr>
        </p:nvGraphicFramePr>
        <p:xfrm>
          <a:off x="1160143" y="5077343"/>
          <a:ext cx="4394376" cy="914400"/>
        </p:xfrm>
        <a:graphic>
          <a:graphicData uri="http://schemas.openxmlformats.org/drawingml/2006/table">
            <a:tbl>
              <a:tblPr firstRow="1" bandRow="1">
                <a:tableStyleId>{5C22544A-7EE6-4342-B048-85BDC9FD1C3A}</a:tableStyleId>
              </a:tblPr>
              <a:tblGrid>
                <a:gridCol w="1255646">
                  <a:extLst>
                    <a:ext uri="{9D8B030D-6E8A-4147-A177-3AD203B41FA5}">
                      <a16:colId xmlns:a16="http://schemas.microsoft.com/office/drawing/2014/main" val="4285176605"/>
                    </a:ext>
                  </a:extLst>
                </a:gridCol>
                <a:gridCol w="1569365">
                  <a:extLst>
                    <a:ext uri="{9D8B030D-6E8A-4147-A177-3AD203B41FA5}">
                      <a16:colId xmlns:a16="http://schemas.microsoft.com/office/drawing/2014/main" val="1741020911"/>
                    </a:ext>
                  </a:extLst>
                </a:gridCol>
                <a:gridCol w="1569365">
                  <a:extLst>
                    <a:ext uri="{9D8B030D-6E8A-4147-A177-3AD203B41FA5}">
                      <a16:colId xmlns:a16="http://schemas.microsoft.com/office/drawing/2014/main" val="3573973824"/>
                    </a:ext>
                  </a:extLst>
                </a:gridCol>
              </a:tblGrid>
              <a:tr h="370840">
                <a:tc>
                  <a:txBody>
                    <a:bodyPr/>
                    <a:lstStyle/>
                    <a:p>
                      <a:pPr algn="ctr"/>
                      <a:r>
                        <a:rPr lang="en-US" sz="2400" dirty="0"/>
                        <a:t>DGL</a:t>
                      </a:r>
                    </a:p>
                  </a:txBody>
                  <a:tcPr anchor="ctr"/>
                </a:tc>
                <a:tc>
                  <a:txBody>
                    <a:bodyPr/>
                    <a:lstStyle/>
                    <a:p>
                      <a:pPr algn="ctr"/>
                      <a:r>
                        <a:rPr lang="en-US" altLang="zh-CN" sz="2400" dirty="0"/>
                        <a:t>Official</a:t>
                      </a:r>
                      <a:endParaRPr lang="en-US" sz="2400" dirty="0"/>
                    </a:p>
                  </a:txBody>
                  <a:tcPr anchor="ctr"/>
                </a:tc>
                <a:tc>
                  <a:txBody>
                    <a:bodyPr/>
                    <a:lstStyle/>
                    <a:p>
                      <a:pPr algn="ctr"/>
                      <a:r>
                        <a:rPr lang="en-US" sz="24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400" dirty="0"/>
                        <a:t>1192 (s)</a:t>
                      </a:r>
                      <a:endParaRPr lang="en-US" sz="2400" dirty="0"/>
                    </a:p>
                  </a:txBody>
                  <a:tcPr anchor="ctr"/>
                </a:tc>
                <a:tc>
                  <a:txBody>
                    <a:bodyPr/>
                    <a:lstStyle/>
                    <a:p>
                      <a:pPr algn="ctr"/>
                      <a:r>
                        <a:rPr lang="en-US" altLang="zh-CN" sz="2400" dirty="0"/>
                        <a:t>1970 (s)</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0000"/>
                          </a:solidFill>
                        </a:rPr>
                        <a:t>1.7x</a:t>
                      </a:r>
                      <a:endParaRPr lang="en-US" sz="2400" dirty="0">
                        <a:solidFill>
                          <a:srgbClr val="FF0000"/>
                        </a:solidFill>
                      </a:endParaRPr>
                    </a:p>
                  </a:txBody>
                  <a:tcPr anchor="ctr"/>
                </a:tc>
                <a:extLst>
                  <a:ext uri="{0D108BD9-81ED-4DB2-BD59-A6C34878D82A}">
                    <a16:rowId xmlns:a16="http://schemas.microsoft.com/office/drawing/2014/main" val="678243673"/>
                  </a:ext>
                </a:extLst>
              </a:tr>
            </a:tbl>
          </a:graphicData>
        </a:graphic>
      </p:graphicFrame>
    </p:spTree>
    <p:extLst>
      <p:ext uri="{BB962C8B-B14F-4D97-AF65-F5344CB8AC3E}">
        <p14:creationId xmlns:p14="http://schemas.microsoft.com/office/powerpoint/2010/main" val="3077800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65FE-A0BB-7841-BED7-2F5C1510CD6E}"/>
              </a:ext>
            </a:extLst>
          </p:cNvPr>
          <p:cNvSpPr>
            <a:spLocks noGrp="1"/>
          </p:cNvSpPr>
          <p:nvPr>
            <p:ph type="title"/>
          </p:nvPr>
        </p:nvSpPr>
        <p:spPr/>
        <p:txBody>
          <a:bodyPr/>
          <a:lstStyle/>
          <a:p>
            <a:r>
              <a:rPr lang="en-US" dirty="0"/>
              <a:t>Scene graph extraction (experimental)</a:t>
            </a:r>
          </a:p>
        </p:txBody>
      </p:sp>
      <p:sp>
        <p:nvSpPr>
          <p:cNvPr id="3" name="Content Placeholder 2">
            <a:extLst>
              <a:ext uri="{FF2B5EF4-FFF2-40B4-BE49-F238E27FC236}">
                <a16:creationId xmlns:a16="http://schemas.microsoft.com/office/drawing/2014/main" id="{5E336A1D-12E5-8241-B930-BF1AEA0A33FD}"/>
              </a:ext>
            </a:extLst>
          </p:cNvPr>
          <p:cNvSpPr>
            <a:spLocks noGrp="1"/>
          </p:cNvSpPr>
          <p:nvPr>
            <p:ph idx="1"/>
          </p:nvPr>
        </p:nvSpPr>
        <p:spPr>
          <a:xfrm>
            <a:off x="838200" y="1825625"/>
            <a:ext cx="10515600" cy="4351338"/>
          </a:xfrm>
        </p:spPr>
        <p:txBody>
          <a:bodyPr/>
          <a:lstStyle/>
          <a:p>
            <a:r>
              <a:rPr lang="en-US" dirty="0">
                <a:hlinkClick r:id="rId3"/>
              </a:rPr>
              <a:t>Graph R-CNN for Scene Graph Generation</a:t>
            </a:r>
            <a:endParaRPr lang="en-US" dirty="0"/>
          </a:p>
          <a:p>
            <a:pPr lvl="1"/>
            <a:r>
              <a:rPr lang="en-US" dirty="0"/>
              <a:t>Per epoch time 45min (vs. 2.5hr)</a:t>
            </a:r>
          </a:p>
        </p:txBody>
      </p:sp>
      <p:pic>
        <p:nvPicPr>
          <p:cNvPr id="7" name="Picture 6">
            <a:extLst>
              <a:ext uri="{FF2B5EF4-FFF2-40B4-BE49-F238E27FC236}">
                <a16:creationId xmlns:a16="http://schemas.microsoft.com/office/drawing/2014/main" id="{A5E93FAF-790D-D14C-8502-EFAB0EC8F768}"/>
              </a:ext>
            </a:extLst>
          </p:cNvPr>
          <p:cNvPicPr>
            <a:picLocks noChangeAspect="1"/>
          </p:cNvPicPr>
          <p:nvPr/>
        </p:nvPicPr>
        <p:blipFill>
          <a:blip r:embed="rId4"/>
          <a:stretch>
            <a:fillRect/>
          </a:stretch>
        </p:blipFill>
        <p:spPr>
          <a:xfrm>
            <a:off x="1046410" y="2870859"/>
            <a:ext cx="1829491" cy="2588902"/>
          </a:xfrm>
          <a:prstGeom prst="rect">
            <a:avLst/>
          </a:prstGeom>
        </p:spPr>
      </p:pic>
      <p:pic>
        <p:nvPicPr>
          <p:cNvPr id="8" name="Picture 7">
            <a:extLst>
              <a:ext uri="{FF2B5EF4-FFF2-40B4-BE49-F238E27FC236}">
                <a16:creationId xmlns:a16="http://schemas.microsoft.com/office/drawing/2014/main" id="{EED216EE-0191-CE4C-8C02-104B20848170}"/>
              </a:ext>
            </a:extLst>
          </p:cNvPr>
          <p:cNvPicPr>
            <a:picLocks noChangeAspect="1"/>
          </p:cNvPicPr>
          <p:nvPr/>
        </p:nvPicPr>
        <p:blipFill>
          <a:blip r:embed="rId5"/>
          <a:stretch>
            <a:fillRect/>
          </a:stretch>
        </p:blipFill>
        <p:spPr>
          <a:xfrm>
            <a:off x="6804254" y="2870859"/>
            <a:ext cx="1829492" cy="2633899"/>
          </a:xfrm>
          <a:prstGeom prst="rect">
            <a:avLst/>
          </a:prstGeom>
        </p:spPr>
      </p:pic>
      <p:sp>
        <p:nvSpPr>
          <p:cNvPr id="10" name="TextBox 9">
            <a:extLst>
              <a:ext uri="{FF2B5EF4-FFF2-40B4-BE49-F238E27FC236}">
                <a16:creationId xmlns:a16="http://schemas.microsoft.com/office/drawing/2014/main" id="{9FD75530-091B-1041-81C6-73F493E27489}"/>
              </a:ext>
            </a:extLst>
          </p:cNvPr>
          <p:cNvSpPr txBox="1"/>
          <p:nvPr/>
        </p:nvSpPr>
        <p:spPr>
          <a:xfrm>
            <a:off x="8932088" y="3403253"/>
            <a:ext cx="3092065" cy="1477328"/>
          </a:xfrm>
          <a:prstGeom prst="rect">
            <a:avLst/>
          </a:prstGeom>
          <a:noFill/>
        </p:spPr>
        <p:txBody>
          <a:bodyPr wrap="none" rtlCol="0">
            <a:spAutoFit/>
          </a:bodyPr>
          <a:lstStyle/>
          <a:p>
            <a:r>
              <a:rPr lang="en-US" dirty="0"/>
              <a:t>Link exists with prob 68.99%</a:t>
            </a:r>
          </a:p>
          <a:p>
            <a:endParaRPr lang="en-US" dirty="0"/>
          </a:p>
          <a:p>
            <a:r>
              <a:rPr lang="en-US" dirty="0"/>
              <a:t>Link type:</a:t>
            </a:r>
          </a:p>
          <a:p>
            <a:r>
              <a:rPr lang="en-US" dirty="0"/>
              <a:t>&lt;man&gt; &lt;have&gt; &lt;shirt&gt;, 43.29%</a:t>
            </a:r>
          </a:p>
          <a:p>
            <a:r>
              <a:rPr lang="en-US" dirty="0"/>
              <a:t>&lt;man&gt; &lt;wear&gt; &lt;shirt&gt;, 39.64%</a:t>
            </a:r>
          </a:p>
        </p:txBody>
      </p:sp>
      <p:sp>
        <p:nvSpPr>
          <p:cNvPr id="11" name="TextBox 10">
            <a:extLst>
              <a:ext uri="{FF2B5EF4-FFF2-40B4-BE49-F238E27FC236}">
                <a16:creationId xmlns:a16="http://schemas.microsoft.com/office/drawing/2014/main" id="{265B1055-1721-8A4F-B276-36D61F31D6FA}"/>
              </a:ext>
            </a:extLst>
          </p:cNvPr>
          <p:cNvSpPr txBox="1"/>
          <p:nvPr/>
        </p:nvSpPr>
        <p:spPr>
          <a:xfrm>
            <a:off x="1073989" y="5575481"/>
            <a:ext cx="1774332" cy="369332"/>
          </a:xfrm>
          <a:prstGeom prst="rect">
            <a:avLst/>
          </a:prstGeom>
          <a:noFill/>
        </p:spPr>
        <p:txBody>
          <a:bodyPr wrap="none" rtlCol="0">
            <a:spAutoFit/>
          </a:bodyPr>
          <a:lstStyle/>
          <a:p>
            <a:r>
              <a:rPr lang="en-US" dirty="0"/>
              <a:t>Object Detection</a:t>
            </a:r>
          </a:p>
        </p:txBody>
      </p:sp>
      <p:pic>
        <p:nvPicPr>
          <p:cNvPr id="13" name="Picture 12">
            <a:extLst>
              <a:ext uri="{FF2B5EF4-FFF2-40B4-BE49-F238E27FC236}">
                <a16:creationId xmlns:a16="http://schemas.microsoft.com/office/drawing/2014/main" id="{7C049E9B-F49A-A248-9154-AEFCDA6734B7}"/>
              </a:ext>
            </a:extLst>
          </p:cNvPr>
          <p:cNvPicPr>
            <a:picLocks noChangeAspect="1"/>
          </p:cNvPicPr>
          <p:nvPr/>
        </p:nvPicPr>
        <p:blipFill>
          <a:blip r:embed="rId6"/>
          <a:stretch>
            <a:fillRect/>
          </a:stretch>
        </p:blipFill>
        <p:spPr>
          <a:xfrm>
            <a:off x="3321778" y="3597891"/>
            <a:ext cx="3227990" cy="1088053"/>
          </a:xfrm>
          <a:prstGeom prst="rect">
            <a:avLst/>
          </a:prstGeom>
        </p:spPr>
      </p:pic>
      <p:sp>
        <p:nvSpPr>
          <p:cNvPr id="14" name="TextBox 13">
            <a:extLst>
              <a:ext uri="{FF2B5EF4-FFF2-40B4-BE49-F238E27FC236}">
                <a16:creationId xmlns:a16="http://schemas.microsoft.com/office/drawing/2014/main" id="{32D0D8B1-CC37-754A-8BD9-6FDBDA8099D1}"/>
              </a:ext>
            </a:extLst>
          </p:cNvPr>
          <p:cNvSpPr txBox="1"/>
          <p:nvPr/>
        </p:nvSpPr>
        <p:spPr>
          <a:xfrm>
            <a:off x="4538552" y="4967717"/>
            <a:ext cx="603050" cy="369332"/>
          </a:xfrm>
          <a:prstGeom prst="rect">
            <a:avLst/>
          </a:prstGeom>
          <a:noFill/>
        </p:spPr>
        <p:txBody>
          <a:bodyPr wrap="none" rtlCol="0">
            <a:spAutoFit/>
          </a:bodyPr>
          <a:lstStyle/>
          <a:p>
            <a:r>
              <a:rPr lang="en-US" dirty="0"/>
              <a:t>GCN</a:t>
            </a:r>
          </a:p>
        </p:txBody>
      </p:sp>
    </p:spTree>
    <p:extLst>
      <p:ext uri="{BB962C8B-B14F-4D97-AF65-F5344CB8AC3E}">
        <p14:creationId xmlns:p14="http://schemas.microsoft.com/office/powerpoint/2010/main" val="1574917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2C1F-1581-7640-BDCD-0B7FCB2CC0B6}"/>
              </a:ext>
            </a:extLst>
          </p:cNvPr>
          <p:cNvSpPr>
            <a:spLocks noGrp="1"/>
          </p:cNvSpPr>
          <p:nvPr>
            <p:ph type="title"/>
          </p:nvPr>
        </p:nvSpPr>
        <p:spPr/>
        <p:txBody>
          <a:bodyPr/>
          <a:lstStyle/>
          <a:p>
            <a:r>
              <a:rPr lang="en-US" dirty="0"/>
              <a:t>Open source, the source of innovation</a:t>
            </a:r>
          </a:p>
        </p:txBody>
      </p:sp>
      <p:graphicFrame>
        <p:nvGraphicFramePr>
          <p:cNvPr id="8" name="Table 7">
            <a:extLst>
              <a:ext uri="{FF2B5EF4-FFF2-40B4-BE49-F238E27FC236}">
                <a16:creationId xmlns:a16="http://schemas.microsoft.com/office/drawing/2014/main" id="{A33F3381-4816-9341-970D-398E068CC7B5}"/>
              </a:ext>
            </a:extLst>
          </p:cNvPr>
          <p:cNvGraphicFramePr>
            <a:graphicFrameLocks noGrp="1"/>
          </p:cNvGraphicFramePr>
          <p:nvPr/>
        </p:nvGraphicFramePr>
        <p:xfrm>
          <a:off x="1765098" y="5011026"/>
          <a:ext cx="9353616" cy="1737360"/>
        </p:xfrm>
        <a:graphic>
          <a:graphicData uri="http://schemas.openxmlformats.org/drawingml/2006/table">
            <a:tbl>
              <a:tblPr firstRow="1" bandRow="1">
                <a:tableStyleId>{5C22544A-7EE6-4342-B048-85BDC9FD1C3A}</a:tableStyleId>
              </a:tblPr>
              <a:tblGrid>
                <a:gridCol w="4676808">
                  <a:extLst>
                    <a:ext uri="{9D8B030D-6E8A-4147-A177-3AD203B41FA5}">
                      <a16:colId xmlns:a16="http://schemas.microsoft.com/office/drawing/2014/main" val="4184936104"/>
                    </a:ext>
                  </a:extLst>
                </a:gridCol>
                <a:gridCol w="4676808">
                  <a:extLst>
                    <a:ext uri="{9D8B030D-6E8A-4147-A177-3AD203B41FA5}">
                      <a16:colId xmlns:a16="http://schemas.microsoft.com/office/drawing/2014/main" val="1624639380"/>
                    </a:ext>
                  </a:extLst>
                </a:gridCol>
              </a:tblGrid>
              <a:tr h="370840">
                <a:tc>
                  <a:txBody>
                    <a:bodyPr/>
                    <a:lstStyle/>
                    <a:p>
                      <a:r>
                        <a:rPr lang="en-US" sz="1800" b="0" strike="sngStrike" kern="1200" dirty="0">
                          <a:solidFill>
                            <a:schemeClr val="tx1"/>
                          </a:solidFill>
                          <a:effectLst/>
                          <a:latin typeface="+mn-lt"/>
                          <a:ea typeface="+mn-ea"/>
                          <a:cs typeface="+mn-cs"/>
                        </a:rPr>
                        <a:t>3481</a:t>
                      </a:r>
                      <a:r>
                        <a:rPr lang="en-US" sz="1800" b="0" kern="1200" dirty="0">
                          <a:solidFill>
                            <a:schemeClr val="tx1"/>
                          </a:solidFill>
                          <a:effectLst/>
                          <a:latin typeface="+mn-lt"/>
                          <a:ea typeface="+mn-ea"/>
                          <a:cs typeface="+mn-cs"/>
                        </a:rPr>
                        <a:t> 4555 </a:t>
                      </a:r>
                      <a:r>
                        <a:rPr lang="en-US" sz="1800" b="0" kern="1200" dirty="0" err="1">
                          <a:solidFill>
                            <a:schemeClr val="tx1"/>
                          </a:solidFill>
                          <a:effectLst/>
                          <a:latin typeface="+mn-lt"/>
                          <a:ea typeface="+mn-ea"/>
                          <a:cs typeface="+mn-cs"/>
                        </a:rPr>
                        <a:t>github</a:t>
                      </a:r>
                      <a:r>
                        <a:rPr lang="en-US" sz="1800" b="0" kern="1200" dirty="0">
                          <a:solidFill>
                            <a:schemeClr val="tx1"/>
                          </a:solidFill>
                          <a:effectLst/>
                          <a:latin typeface="+mn-lt"/>
                          <a:ea typeface="+mn-ea"/>
                          <a:cs typeface="+mn-cs"/>
                        </a:rPr>
                        <a:t> stars</a:t>
                      </a:r>
                    </a:p>
                    <a:p>
                      <a:r>
                        <a:rPr lang="en-US" sz="1800" b="0" strike="sngStrike" kern="1200" dirty="0">
                          <a:solidFill>
                            <a:schemeClr val="tx1"/>
                          </a:solidFill>
                          <a:effectLst/>
                          <a:latin typeface="+mn-lt"/>
                          <a:ea typeface="+mn-ea"/>
                          <a:cs typeface="+mn-cs"/>
                        </a:rPr>
                        <a:t>312k</a:t>
                      </a:r>
                      <a:r>
                        <a:rPr lang="en-US" altLang="zh-CN" sz="1800" b="0" kern="1200" dirty="0">
                          <a:solidFill>
                            <a:schemeClr val="tx1"/>
                          </a:solidFill>
                          <a:effectLst/>
                          <a:latin typeface="+mn-lt"/>
                          <a:ea typeface="+mn-ea"/>
                          <a:cs typeface="+mn-cs"/>
                        </a:rPr>
                        <a:t> 1770k downloads for all versions on Pip</a:t>
                      </a:r>
                    </a:p>
                    <a:p>
                      <a:r>
                        <a:rPr lang="en-US" sz="1800" b="0" strike="sngStrike" kern="1200" dirty="0">
                          <a:solidFill>
                            <a:schemeClr val="tx1"/>
                          </a:solidFill>
                          <a:effectLst/>
                          <a:latin typeface="+mn-lt"/>
                          <a:ea typeface="+mn-ea"/>
                          <a:cs typeface="+mn-cs"/>
                        </a:rPr>
                        <a:t>8.8K</a:t>
                      </a:r>
                      <a:r>
                        <a:rPr lang="en-US" sz="1800" b="0" kern="1200" dirty="0">
                          <a:solidFill>
                            <a:schemeClr val="tx1"/>
                          </a:solidFill>
                          <a:effectLst/>
                          <a:latin typeface="+mn-lt"/>
                          <a:ea typeface="+mn-ea"/>
                          <a:cs typeface="+mn-cs"/>
                        </a:rPr>
                        <a:t> 13K downloads for all version on </a:t>
                      </a:r>
                      <a:r>
                        <a:rPr lang="en-US" sz="1800" b="0" kern="1200" dirty="0" err="1">
                          <a:solidFill>
                            <a:schemeClr val="tx1"/>
                          </a:solidFill>
                          <a:effectLst/>
                          <a:latin typeface="+mn-lt"/>
                          <a:ea typeface="+mn-ea"/>
                          <a:cs typeface="+mn-cs"/>
                        </a:rPr>
                        <a:t>Conda</a:t>
                      </a:r>
                      <a:endParaRPr lang="en-US" sz="1800" b="0" kern="1200" dirty="0">
                        <a:solidFill>
                          <a:schemeClr val="tx1"/>
                        </a:solidFill>
                        <a:effectLst/>
                        <a:latin typeface="+mn-lt"/>
                        <a:ea typeface="+mn-ea"/>
                        <a:cs typeface="+mn-cs"/>
                      </a:endParaRPr>
                    </a:p>
                    <a:p>
                      <a:r>
                        <a:rPr lang="en-US" altLang="zh-CN" sz="1800" b="0" strike="sngStrike" kern="1200" dirty="0">
                          <a:solidFill>
                            <a:schemeClr val="tx1"/>
                          </a:solidFill>
                          <a:effectLst/>
                          <a:latin typeface="+mn-lt"/>
                          <a:ea typeface="+mn-ea"/>
                          <a:cs typeface="+mn-cs"/>
                        </a:rPr>
                        <a:t>1.8K</a:t>
                      </a:r>
                      <a:r>
                        <a:rPr lang="en-US" sz="1800" b="0" kern="1200" dirty="0">
                          <a:solidFill>
                            <a:schemeClr val="tx1"/>
                          </a:solidFill>
                          <a:effectLst/>
                          <a:latin typeface="+mn-lt"/>
                          <a:ea typeface="+mn-ea"/>
                          <a:cs typeface="+mn-cs"/>
                        </a:rPr>
                        <a:t> 6.4K anaconda downloads of 0.4+</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32 model examples, 28 NN modules (including </a:t>
                      </a:r>
                      <a:r>
                        <a:rPr lang="en-US" sz="1800" b="0" strike="sngStrike" kern="1200" dirty="0">
                          <a:solidFill>
                            <a:schemeClr val="tx1"/>
                          </a:solidFill>
                          <a:effectLst/>
                          <a:latin typeface="+mn-lt"/>
                          <a:ea typeface="+mn-ea"/>
                          <a:cs typeface="+mn-cs"/>
                        </a:rPr>
                        <a:t>14</a:t>
                      </a:r>
                      <a:r>
                        <a:rPr lang="en-US" sz="1800" b="0" kern="1200" dirty="0">
                          <a:solidFill>
                            <a:schemeClr val="tx1"/>
                          </a:solidFill>
                          <a:effectLst/>
                          <a:latin typeface="+mn-lt"/>
                          <a:ea typeface="+mn-ea"/>
                          <a:cs typeface="+mn-cs"/>
                        </a:rPr>
                        <a:t> 15 GNN convolution modules)</a:t>
                      </a:r>
                    </a:p>
                    <a:p>
                      <a:r>
                        <a:rPr lang="en-US" sz="1800" b="0" strike="sngStrike" kern="1200" dirty="0">
                          <a:solidFill>
                            <a:schemeClr val="tx1"/>
                          </a:solidFill>
                          <a:effectLst/>
                          <a:latin typeface="+mn-lt"/>
                          <a:ea typeface="+mn-ea"/>
                          <a:cs typeface="+mn-cs"/>
                        </a:rPr>
                        <a:t>6</a:t>
                      </a:r>
                      <a:r>
                        <a:rPr lang="en-US" sz="1800" b="0" kern="1200" dirty="0">
                          <a:solidFill>
                            <a:schemeClr val="tx1"/>
                          </a:solidFill>
                          <a:effectLst/>
                          <a:latin typeface="+mn-lt"/>
                          <a:ea typeface="+mn-ea"/>
                          <a:cs typeface="+mn-cs"/>
                        </a:rPr>
                        <a:t> 10 pretrained models for chemistry</a:t>
                      </a:r>
                    </a:p>
                    <a:p>
                      <a:r>
                        <a:rPr lang="en-US" sz="1800" b="0" kern="1200" dirty="0">
                          <a:solidFill>
                            <a:schemeClr val="tx1"/>
                          </a:solidFill>
                          <a:effectLst/>
                          <a:latin typeface="+mn-lt"/>
                          <a:ea typeface="+mn-ea"/>
                          <a:cs typeface="+mn-cs"/>
                        </a:rPr>
                        <a:t>GCN, generative, KG, </a:t>
                      </a:r>
                      <a:r>
                        <a:rPr lang="en-US" sz="1800" b="0" kern="1200" dirty="0" err="1">
                          <a:solidFill>
                            <a:schemeClr val="tx1"/>
                          </a:solidFill>
                          <a:effectLst/>
                          <a:latin typeface="+mn-lt"/>
                          <a:ea typeface="+mn-ea"/>
                          <a:cs typeface="+mn-cs"/>
                        </a:rPr>
                        <a:t>RecSys</a:t>
                      </a:r>
                      <a:r>
                        <a:rPr lang="en-US" sz="1800" b="0" kern="1200" dirty="0">
                          <a:solidFill>
                            <a:schemeClr val="tx1"/>
                          </a:solidFill>
                          <a:effectLst/>
                          <a:latin typeface="+mn-lt"/>
                          <a:ea typeface="+mn-ea"/>
                          <a:cs typeface="+mn-cs"/>
                        </a:rPr>
                        <a:t>…</a:t>
                      </a:r>
                    </a:p>
                    <a:p>
                      <a:r>
                        <a:rPr lang="en-US" altLang="zh-CN" sz="1800" b="0" strike="sngStrike" kern="1200" dirty="0">
                          <a:solidFill>
                            <a:schemeClr val="tx1"/>
                          </a:solidFill>
                          <a:effectLst/>
                          <a:latin typeface="+mn-lt"/>
                          <a:ea typeface="+mn-ea"/>
                          <a:cs typeface="+mn-cs"/>
                        </a:rPr>
                        <a:t>45</a:t>
                      </a:r>
                      <a:r>
                        <a:rPr lang="en-US" altLang="zh-CN" sz="1800" b="0" kern="1200" dirty="0">
                          <a:solidFill>
                            <a:schemeClr val="tx1"/>
                          </a:solidFill>
                          <a:effectLst/>
                          <a:latin typeface="+mn-lt"/>
                          <a:ea typeface="+mn-ea"/>
                          <a:cs typeface="+mn-cs"/>
                        </a:rPr>
                        <a:t> 53</a:t>
                      </a:r>
                      <a:r>
                        <a:rPr lang="en-US" sz="1800" b="0" kern="1200" dirty="0">
                          <a:solidFill>
                            <a:schemeClr val="tx1"/>
                          </a:solidFill>
                          <a:effectLst/>
                          <a:latin typeface="+mn-lt"/>
                          <a:ea typeface="+mn-ea"/>
                          <a:cs typeface="+mn-cs"/>
                        </a:rPr>
                        <a:t> contributors, 10 core developers</a:t>
                      </a:r>
                      <a:endParaRPr lang="en-US" b="0" dirty="0">
                        <a:solidFill>
                          <a:schemeClr val="tx1"/>
                        </a:solidFill>
                      </a:endParaRPr>
                    </a:p>
                    <a:p>
                      <a:endParaRPr lang="en-US" dirty="0">
                        <a:solidFill>
                          <a:schemeClr val="tx1"/>
                        </a:solidFill>
                      </a:endParaRPr>
                    </a:p>
                  </a:txBody>
                  <a:tcPr>
                    <a:noFill/>
                  </a:tcPr>
                </a:tc>
                <a:extLst>
                  <a:ext uri="{0D108BD9-81ED-4DB2-BD59-A6C34878D82A}">
                    <a16:rowId xmlns:a16="http://schemas.microsoft.com/office/drawing/2014/main" val="3663095890"/>
                  </a:ext>
                </a:extLst>
              </a:tr>
            </a:tbl>
          </a:graphicData>
        </a:graphic>
      </p:graphicFrame>
      <p:pic>
        <p:nvPicPr>
          <p:cNvPr id="5" name="图片 4">
            <a:extLst>
              <a:ext uri="{FF2B5EF4-FFF2-40B4-BE49-F238E27FC236}">
                <a16:creationId xmlns:a16="http://schemas.microsoft.com/office/drawing/2014/main" id="{36BA3F17-50DF-4AC5-AAB4-1187FE059C09}"/>
              </a:ext>
            </a:extLst>
          </p:cNvPr>
          <p:cNvPicPr>
            <a:picLocks noChangeAspect="1"/>
          </p:cNvPicPr>
          <p:nvPr/>
        </p:nvPicPr>
        <p:blipFill>
          <a:blip r:embed="rId3"/>
          <a:stretch>
            <a:fillRect/>
          </a:stretch>
        </p:blipFill>
        <p:spPr>
          <a:xfrm>
            <a:off x="6512341" y="1506952"/>
            <a:ext cx="4841459" cy="3547208"/>
          </a:xfrm>
          <a:prstGeom prst="rect">
            <a:avLst/>
          </a:prstGeom>
        </p:spPr>
      </p:pic>
      <p:pic>
        <p:nvPicPr>
          <p:cNvPr id="6" name="图片 5">
            <a:extLst>
              <a:ext uri="{FF2B5EF4-FFF2-40B4-BE49-F238E27FC236}">
                <a16:creationId xmlns:a16="http://schemas.microsoft.com/office/drawing/2014/main" id="{A7A2AE77-5DDC-41E6-B99D-93459D7F84FC}"/>
              </a:ext>
            </a:extLst>
          </p:cNvPr>
          <p:cNvPicPr>
            <a:picLocks noChangeAspect="1"/>
          </p:cNvPicPr>
          <p:nvPr/>
        </p:nvPicPr>
        <p:blipFill>
          <a:blip r:embed="rId4"/>
          <a:stretch>
            <a:fillRect/>
          </a:stretch>
        </p:blipFill>
        <p:spPr>
          <a:xfrm>
            <a:off x="1117600" y="1354852"/>
            <a:ext cx="5062848" cy="585360"/>
          </a:xfrm>
          <a:prstGeom prst="rect">
            <a:avLst/>
          </a:prstGeom>
        </p:spPr>
      </p:pic>
      <p:pic>
        <p:nvPicPr>
          <p:cNvPr id="9" name="图片 8">
            <a:extLst>
              <a:ext uri="{FF2B5EF4-FFF2-40B4-BE49-F238E27FC236}">
                <a16:creationId xmlns:a16="http://schemas.microsoft.com/office/drawing/2014/main" id="{710524C2-9AFF-4370-93B1-3ECB57C50E9E}"/>
              </a:ext>
            </a:extLst>
          </p:cNvPr>
          <p:cNvPicPr>
            <a:picLocks noChangeAspect="1"/>
          </p:cNvPicPr>
          <p:nvPr/>
        </p:nvPicPr>
        <p:blipFill>
          <a:blip r:embed="rId5"/>
          <a:stretch>
            <a:fillRect/>
          </a:stretch>
        </p:blipFill>
        <p:spPr>
          <a:xfrm>
            <a:off x="1320800" y="1997633"/>
            <a:ext cx="4572000" cy="2761110"/>
          </a:xfrm>
          <a:prstGeom prst="rect">
            <a:avLst/>
          </a:prstGeom>
        </p:spPr>
      </p:pic>
      <p:sp>
        <p:nvSpPr>
          <p:cNvPr id="3" name="TextBox 2">
            <a:extLst>
              <a:ext uri="{FF2B5EF4-FFF2-40B4-BE49-F238E27FC236}">
                <a16:creationId xmlns:a16="http://schemas.microsoft.com/office/drawing/2014/main" id="{BA4B3A2F-F3AA-A645-A944-12B762E465FB}"/>
              </a:ext>
            </a:extLst>
          </p:cNvPr>
          <p:cNvSpPr txBox="1"/>
          <p:nvPr/>
        </p:nvSpPr>
        <p:spPr>
          <a:xfrm>
            <a:off x="249100" y="5054160"/>
            <a:ext cx="1206228"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CN" strike="sngStrike" dirty="0"/>
              <a:t>Neurips’19</a:t>
            </a:r>
          </a:p>
          <a:p>
            <a:r>
              <a:rPr lang="en-CN" dirty="0"/>
              <a:t>WWW’20</a:t>
            </a:r>
          </a:p>
        </p:txBody>
      </p:sp>
    </p:spTree>
    <p:extLst>
      <p:ext uri="{BB962C8B-B14F-4D97-AF65-F5344CB8AC3E}">
        <p14:creationId xmlns:p14="http://schemas.microsoft.com/office/powerpoint/2010/main" val="1502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next step(s)</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37</a:t>
            </a:fld>
            <a:endParaRPr lang="zh-CN" altLang="en-US" dirty="0"/>
          </a:p>
        </p:txBody>
      </p:sp>
      <p:cxnSp>
        <p:nvCxnSpPr>
          <p:cNvPr id="6" name="直接连接符 5"/>
          <p:cNvCxnSpPr/>
          <p:nvPr/>
        </p:nvCxnSpPr>
        <p:spPr>
          <a:xfrm>
            <a:off x="239349" y="3854496"/>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758485"/>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774482"/>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753153"/>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758486"/>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First prototype</a:t>
              </a:r>
              <a:endParaRPr lang="zh-CN" altLang="en-US" sz="2400" dirty="0">
                <a:solidFill>
                  <a:schemeClr val="tx1">
                    <a:lumMod val="50000"/>
                    <a:lumOff val="50000"/>
                  </a:schemeClr>
                </a:solidFill>
                <a:latin typeface="Calibri" panose="020F0502020204030204" pitchFamily="34" charset="0"/>
              </a:endParaRPr>
            </a:p>
          </p:txBody>
        </p:sp>
      </p:grpSp>
      <p:grpSp>
        <p:nvGrpSpPr>
          <p:cNvPr id="33" name="组合 32"/>
          <p:cNvGrpSpPr/>
          <p:nvPr/>
        </p:nvGrpSpPr>
        <p:grpSpPr>
          <a:xfrm>
            <a:off x="1460116" y="1853427"/>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Development started</a:t>
              </a:r>
              <a:endParaRPr lang="zh-CN" altLang="en-US" sz="2400" dirty="0">
                <a:solidFill>
                  <a:schemeClr val="tx1">
                    <a:lumMod val="50000"/>
                    <a:lumOff val="50000"/>
                  </a:schemeClr>
                </a:solidFill>
                <a:latin typeface="Calibri" panose="020F0502020204030204" pitchFamily="34" charset="0"/>
              </a:endParaRPr>
            </a:p>
          </p:txBody>
        </p:sp>
      </p:grpSp>
      <p:grpSp>
        <p:nvGrpSpPr>
          <p:cNvPr id="58" name="组合 57"/>
          <p:cNvGrpSpPr/>
          <p:nvPr/>
        </p:nvGrpSpPr>
        <p:grpSpPr>
          <a:xfrm>
            <a:off x="3791745" y="1922670"/>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V0.2</a:t>
              </a:r>
            </a:p>
            <a:p>
              <a:pPr algn="ctr"/>
              <a:r>
                <a:rPr lang="en-US" altLang="zh-CN" sz="1867" dirty="0">
                  <a:solidFill>
                    <a:schemeClr val="tx1">
                      <a:lumMod val="50000"/>
                      <a:lumOff val="50000"/>
                    </a:schemeClr>
                  </a:solidFill>
                  <a:latin typeface="Calibri" panose="020F0502020204030204" pitchFamily="34" charset="0"/>
                </a:rPr>
                <a:t>Sampling APIs</a:t>
              </a:r>
              <a:endParaRPr lang="zh-CN" altLang="en-US" sz="1867" dirty="0">
                <a:solidFill>
                  <a:schemeClr val="tx1">
                    <a:lumMod val="50000"/>
                    <a:lumOff val="50000"/>
                  </a:schemeClr>
                </a:solidFill>
                <a:latin typeface="Calibri" panose="020F0502020204030204" pitchFamily="34" charset="0"/>
              </a:endParaRPr>
            </a:p>
          </p:txBody>
        </p:sp>
      </p:grpSp>
      <p:grpSp>
        <p:nvGrpSpPr>
          <p:cNvPr id="63" name="组合 62"/>
          <p:cNvGrpSpPr/>
          <p:nvPr/>
        </p:nvGrpSpPr>
        <p:grpSpPr>
          <a:xfrm>
            <a:off x="4217736" y="3715759"/>
            <a:ext cx="2688299" cy="2026991"/>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a:t>
              </a:r>
            </a:p>
            <a:p>
              <a:pPr algn="ctr"/>
              <a:r>
                <a:rPr lang="en-US" altLang="zh-CN" sz="1867" dirty="0">
                  <a:solidFill>
                    <a:schemeClr val="tx1">
                      <a:lumMod val="50000"/>
                      <a:lumOff val="50000"/>
                    </a:schemeClr>
                  </a:solidFill>
                  <a:latin typeface="Calibri" panose="020F0502020204030204" pitchFamily="34" charset="0"/>
                </a:rPr>
                <a:t>Fused message passing</a:t>
              </a:r>
              <a:endParaRPr lang="en-US" altLang="zh-CN" sz="2400" dirty="0">
                <a:solidFill>
                  <a:schemeClr val="tx1">
                    <a:lumMod val="50000"/>
                    <a:lumOff val="50000"/>
                  </a:schemeClr>
                </a:solidFill>
                <a:latin typeface="Calibri" panose="020F0502020204030204" pitchFamily="34" charset="0"/>
              </a:endParaRPr>
            </a:p>
            <a:p>
              <a:pPr algn="ctr"/>
              <a:r>
                <a:rPr lang="en-US" altLang="zh-CN" dirty="0">
                  <a:solidFill>
                    <a:schemeClr val="tx1">
                      <a:lumMod val="50000"/>
                      <a:lumOff val="50000"/>
                    </a:schemeClr>
                  </a:solidFill>
                  <a:latin typeface="Calibri" panose="020F0502020204030204" pitchFamily="34" charset="0"/>
                </a:rPr>
                <a:t>Multi-GPU/-core</a:t>
              </a:r>
              <a:endParaRPr lang="en-US" altLang="zh-CN" sz="1600" dirty="0">
                <a:solidFill>
                  <a:schemeClr val="tx1">
                    <a:lumMod val="50000"/>
                    <a:lumOff val="50000"/>
                  </a:schemeClr>
                </a:solidFill>
                <a:latin typeface="Calibri" panose="020F0502020204030204" pitchFamily="34" charset="0"/>
              </a:endParaRPr>
            </a:p>
          </p:txBody>
        </p:sp>
      </p:grpSp>
      <p:grpSp>
        <p:nvGrpSpPr>
          <p:cNvPr id="76" name="组合 75"/>
          <p:cNvGrpSpPr/>
          <p:nvPr/>
        </p:nvGrpSpPr>
        <p:grpSpPr>
          <a:xfrm>
            <a:off x="5327915" y="1347377"/>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V0.3.1</a:t>
              </a:r>
            </a:p>
            <a:p>
              <a:pPr algn="ctr"/>
              <a:r>
                <a:rPr lang="en-US" altLang="zh-CN" sz="1867" dirty="0">
                  <a:solidFill>
                    <a:schemeClr val="tx1">
                      <a:lumMod val="50000"/>
                      <a:lumOff val="50000"/>
                    </a:schemeClr>
                  </a:solidFill>
                  <a:latin typeface="Calibri" panose="020F0502020204030204" pitchFamily="34" charset="0"/>
                </a:rPr>
                <a:t>NN modules</a:t>
              </a:r>
            </a:p>
            <a:p>
              <a:pPr algn="ctr"/>
              <a:r>
                <a:rPr lang="en-US" altLang="zh-CN" sz="1867" dirty="0">
                  <a:solidFill>
                    <a:schemeClr val="tx1">
                      <a:lumMod val="50000"/>
                      <a:lumOff val="50000"/>
                    </a:schemeClr>
                  </a:solidFill>
                  <a:latin typeface="Calibri" panose="020F0502020204030204" pitchFamily="34" charset="0"/>
                </a:rPr>
                <a:t>DGL-</a:t>
              </a:r>
              <a:r>
                <a:rPr lang="en-US" altLang="zh-CN" sz="1867" dirty="0" err="1">
                  <a:solidFill>
                    <a:schemeClr val="tx1">
                      <a:lumMod val="50000"/>
                      <a:lumOff val="50000"/>
                    </a:schemeClr>
                  </a:solidFill>
                  <a:latin typeface="Calibri" panose="020F0502020204030204" pitchFamily="34" charset="0"/>
                </a:rPr>
                <a:t>Chem</a:t>
              </a:r>
              <a:endParaRPr lang="zh-CN" altLang="en-US" sz="1867" dirty="0">
                <a:solidFill>
                  <a:schemeClr val="tx1">
                    <a:lumMod val="50000"/>
                    <a:lumOff val="50000"/>
                  </a:schemeClr>
                </a:solidFill>
                <a:latin typeface="Calibri" panose="020F0502020204030204" pitchFamily="34" charset="0"/>
              </a:endParaRPr>
            </a:p>
          </p:txBody>
        </p:sp>
      </p:grpSp>
      <p:grpSp>
        <p:nvGrpSpPr>
          <p:cNvPr id="86" name="组合 85"/>
          <p:cNvGrpSpPr/>
          <p:nvPr/>
        </p:nvGrpSpPr>
        <p:grpSpPr>
          <a:xfrm>
            <a:off x="5999989" y="3732812"/>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V0.4</a:t>
              </a:r>
            </a:p>
            <a:p>
              <a:pPr algn="ctr"/>
              <a:r>
                <a:rPr lang="en-US" altLang="zh-CN" sz="1867" dirty="0">
                  <a:solidFill>
                    <a:schemeClr val="tx1">
                      <a:lumMod val="50000"/>
                      <a:lumOff val="50000"/>
                    </a:schemeClr>
                  </a:solidFill>
                  <a:latin typeface="Calibri" panose="020F0502020204030204" pitchFamily="34" charset="0"/>
                </a:rPr>
                <a:t>Heterogeneous graph</a:t>
              </a:r>
            </a:p>
            <a:p>
              <a:pPr algn="ctr"/>
              <a:r>
                <a:rPr lang="en-US" altLang="zh-CN" sz="1867" dirty="0">
                  <a:solidFill>
                    <a:schemeClr val="tx1">
                      <a:lumMod val="50000"/>
                      <a:lumOff val="50000"/>
                    </a:schemeClr>
                  </a:solidFill>
                  <a:latin typeface="Calibri" panose="020F0502020204030204" pitchFamily="34" charset="0"/>
                </a:rPr>
                <a:t>DGL-KE</a:t>
              </a:r>
              <a:endParaRPr lang="zh-CN" altLang="en-US" sz="2400" dirty="0">
                <a:solidFill>
                  <a:schemeClr val="tx1">
                    <a:lumMod val="50000"/>
                    <a:lumOff val="50000"/>
                  </a:schemeClr>
                </a:solidFill>
                <a:latin typeface="Calibri" panose="020F0502020204030204" pitchFamily="34" charset="0"/>
              </a:endParaRPr>
            </a:p>
          </p:txBody>
        </p:sp>
      </p:grpSp>
      <p:grpSp>
        <p:nvGrpSpPr>
          <p:cNvPr id="68" name="组合 52">
            <a:extLst>
              <a:ext uri="{FF2B5EF4-FFF2-40B4-BE49-F238E27FC236}">
                <a16:creationId xmlns:a16="http://schemas.microsoft.com/office/drawing/2014/main" id="{B4D9BD82-5449-9347-A66A-55690C8205C5}"/>
              </a:ext>
            </a:extLst>
          </p:cNvPr>
          <p:cNvGrpSpPr/>
          <p:nvPr/>
        </p:nvGrpSpPr>
        <p:grpSpPr>
          <a:xfrm>
            <a:off x="3001298" y="3761350"/>
            <a:ext cx="1502432" cy="2524298"/>
            <a:chOff x="629725" y="2355726"/>
            <a:chExt cx="1126824" cy="1893223"/>
          </a:xfrm>
        </p:grpSpPr>
        <p:grpSp>
          <p:nvGrpSpPr>
            <p:cNvPr id="69" name="组合 53">
              <a:extLst>
                <a:ext uri="{FF2B5EF4-FFF2-40B4-BE49-F238E27FC236}">
                  <a16:creationId xmlns:a16="http://schemas.microsoft.com/office/drawing/2014/main" id="{777FB350-0ED9-0A4C-AAB7-3F4BC0766469}"/>
                </a:ext>
              </a:extLst>
            </p:cNvPr>
            <p:cNvGrpSpPr/>
            <p:nvPr/>
          </p:nvGrpSpPr>
          <p:grpSpPr>
            <a:xfrm>
              <a:off x="1095087" y="2355726"/>
              <a:ext cx="172379" cy="1080120"/>
              <a:chOff x="1095087" y="2355726"/>
              <a:chExt cx="172379" cy="1080120"/>
            </a:xfrm>
          </p:grpSpPr>
          <p:sp>
            <p:nvSpPr>
              <p:cNvPr id="71" name="椭圆 55">
                <a:extLst>
                  <a:ext uri="{FF2B5EF4-FFF2-40B4-BE49-F238E27FC236}">
                    <a16:creationId xmlns:a16="http://schemas.microsoft.com/office/drawing/2014/main" id="{E57412BB-544E-DD48-AE7E-F05B477270A8}"/>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2" name="直接连接符 56">
                <a:extLst>
                  <a:ext uri="{FF2B5EF4-FFF2-40B4-BE49-F238E27FC236}">
                    <a16:creationId xmlns:a16="http://schemas.microsoft.com/office/drawing/2014/main" id="{7A23049A-D2CD-0A45-99B7-F697EA34B60A}"/>
                  </a:ext>
                </a:extLst>
              </p:cNvPr>
              <p:cNvCxnSpPr>
                <a:stCxn id="7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1E7B523D-0801-0F44-ADB3-15189578C432}"/>
                </a:ext>
              </a:extLst>
            </p:cNvPr>
            <p:cNvSpPr txBox="1"/>
            <p:nvPr/>
          </p:nvSpPr>
          <p:spPr>
            <a:xfrm>
              <a:off x="629725" y="3417952"/>
              <a:ext cx="1126824" cy="830997"/>
            </a:xfrm>
            <a:prstGeom prst="rect">
              <a:avLst/>
            </a:prstGeom>
            <a:noFill/>
          </p:spPr>
          <p:txBody>
            <a:bodyPr wrap="square" rtlCol="0">
              <a:spAutoFit/>
            </a:bodyPr>
            <a:lstStyle/>
            <a:p>
              <a:pPr algn="ctr"/>
              <a:r>
                <a:rPr lang="en-US" altLang="zh-CN" sz="2400" b="1" dirty="0">
                  <a:latin typeface="Calibri" panose="020F0502020204030204" pitchFamily="34" charset="0"/>
                </a:rPr>
                <a:t>V0.1</a:t>
              </a:r>
            </a:p>
            <a:p>
              <a:pPr algn="ctr"/>
              <a:r>
                <a:rPr lang="en-US" altLang="zh-CN" dirty="0">
                  <a:latin typeface="Calibri" panose="020F0502020204030204" pitchFamily="34" charset="0"/>
                </a:rPr>
                <a:t>(NeurIPS’18)</a:t>
              </a:r>
              <a:endParaRPr lang="zh-CN" altLang="en-US" dirty="0">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55" name="组合 75">
            <a:extLst>
              <a:ext uri="{FF2B5EF4-FFF2-40B4-BE49-F238E27FC236}">
                <a16:creationId xmlns:a16="http://schemas.microsoft.com/office/drawing/2014/main" id="{2A5557EA-4D88-5145-B5C8-F5F455CCA5DB}"/>
              </a:ext>
            </a:extLst>
          </p:cNvPr>
          <p:cNvGrpSpPr/>
          <p:nvPr/>
        </p:nvGrpSpPr>
        <p:grpSpPr>
          <a:xfrm>
            <a:off x="7501990" y="1227608"/>
            <a:ext cx="2787385" cy="2762859"/>
            <a:chOff x="214710" y="678838"/>
            <a:chExt cx="2090539" cy="1849267"/>
          </a:xfrm>
        </p:grpSpPr>
        <p:grpSp>
          <p:nvGrpSpPr>
            <p:cNvPr id="56" name="组合 76">
              <a:extLst>
                <a:ext uri="{FF2B5EF4-FFF2-40B4-BE49-F238E27FC236}">
                  <a16:creationId xmlns:a16="http://schemas.microsoft.com/office/drawing/2014/main" id="{E92A2B0A-D61C-7045-967E-9869841F6E5F}"/>
                </a:ext>
              </a:extLst>
            </p:cNvPr>
            <p:cNvGrpSpPr/>
            <p:nvPr/>
          </p:nvGrpSpPr>
          <p:grpSpPr>
            <a:xfrm>
              <a:off x="1206794" y="1537911"/>
              <a:ext cx="172379" cy="990194"/>
              <a:chOff x="1206794" y="1537911"/>
              <a:chExt cx="172379" cy="990194"/>
            </a:xfrm>
          </p:grpSpPr>
          <p:sp>
            <p:nvSpPr>
              <p:cNvPr id="73" name="椭圆 78">
                <a:extLst>
                  <a:ext uri="{FF2B5EF4-FFF2-40B4-BE49-F238E27FC236}">
                    <a16:creationId xmlns:a16="http://schemas.microsoft.com/office/drawing/2014/main" id="{042A18C3-2FD7-4C42-85B6-B88650B79AB0}"/>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4" name="直接连接符 79">
                <a:extLst>
                  <a:ext uri="{FF2B5EF4-FFF2-40B4-BE49-F238E27FC236}">
                    <a16:creationId xmlns:a16="http://schemas.microsoft.com/office/drawing/2014/main" id="{61856E5C-DDCA-BA4D-BEFF-71C7E0537AB7}"/>
                  </a:ext>
                </a:extLst>
              </p:cNvPr>
              <p:cNvCxnSpPr>
                <a:stCxn id="73"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4828D734-FB48-1E4E-8941-3B3CB68A22BF}"/>
                </a:ext>
              </a:extLst>
            </p:cNvPr>
            <p:cNvSpPr txBox="1"/>
            <p:nvPr/>
          </p:nvSpPr>
          <p:spPr>
            <a:xfrm>
              <a:off x="214710" y="678838"/>
              <a:ext cx="2090539" cy="885948"/>
            </a:xfrm>
            <a:prstGeom prst="rect">
              <a:avLst/>
            </a:prstGeom>
            <a:noFill/>
          </p:spPr>
          <p:txBody>
            <a:bodyPr wrap="square" rtlCol="0">
              <a:spAutoFit/>
            </a:bodyPr>
            <a:lstStyle/>
            <a:p>
              <a:pPr algn="ctr"/>
              <a:r>
                <a:rPr lang="en-US" altLang="zh-CN" sz="2400" b="1" dirty="0">
                  <a:latin typeface="Calibri" panose="020F0502020204030204" pitchFamily="34" charset="0"/>
                </a:rPr>
                <a:t>V0.43</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DGL-KE/DGL-</a:t>
              </a:r>
              <a:r>
                <a:rPr lang="en-US" altLang="zh-CN" sz="1867" dirty="0" err="1">
                  <a:latin typeface="Calibri" panose="020F0502020204030204" pitchFamily="34" charset="0"/>
                </a:rPr>
                <a:t>LifeScie</a:t>
              </a:r>
              <a:endParaRPr lang="en-US" altLang="zh-CN" sz="1867" dirty="0">
                <a:latin typeface="Calibri" panose="020F0502020204030204" pitchFamily="34" charset="0"/>
              </a:endParaRPr>
            </a:p>
            <a:p>
              <a:pPr algn="ctr"/>
              <a:r>
                <a:rPr lang="en-US" altLang="zh-CN" sz="1867" dirty="0">
                  <a:latin typeface="Calibri" panose="020F0502020204030204" pitchFamily="34" charset="0"/>
                </a:rPr>
                <a:t>Sampling</a:t>
              </a:r>
              <a:endParaRPr lang="zh-CN" altLang="en-US" sz="1867" dirty="0">
                <a:latin typeface="Calibri" panose="020F0502020204030204" pitchFamily="34" charset="0"/>
              </a:endParaRPr>
            </a:p>
          </p:txBody>
        </p:sp>
      </p:grpSp>
      <p:grpSp>
        <p:nvGrpSpPr>
          <p:cNvPr id="75" name="组合 85">
            <a:extLst>
              <a:ext uri="{FF2B5EF4-FFF2-40B4-BE49-F238E27FC236}">
                <a16:creationId xmlns:a16="http://schemas.microsoft.com/office/drawing/2014/main" id="{174803BD-4C0A-224D-A4B8-994AE1699EC2}"/>
              </a:ext>
            </a:extLst>
          </p:cNvPr>
          <p:cNvGrpSpPr/>
          <p:nvPr/>
        </p:nvGrpSpPr>
        <p:grpSpPr>
          <a:xfrm>
            <a:off x="9300390" y="3752459"/>
            <a:ext cx="2688299" cy="2601267"/>
            <a:chOff x="213710" y="2355726"/>
            <a:chExt cx="2016224" cy="1950950"/>
          </a:xfrm>
        </p:grpSpPr>
        <p:grpSp>
          <p:nvGrpSpPr>
            <p:cNvPr id="81" name="组合 86">
              <a:extLst>
                <a:ext uri="{FF2B5EF4-FFF2-40B4-BE49-F238E27FC236}">
                  <a16:creationId xmlns:a16="http://schemas.microsoft.com/office/drawing/2014/main" id="{76B216DB-621E-0147-BAE7-8CF1B86AB26E}"/>
                </a:ext>
              </a:extLst>
            </p:cNvPr>
            <p:cNvGrpSpPr/>
            <p:nvPr/>
          </p:nvGrpSpPr>
          <p:grpSpPr>
            <a:xfrm>
              <a:off x="1095087" y="2355726"/>
              <a:ext cx="172379" cy="1281765"/>
              <a:chOff x="1095087" y="2355726"/>
              <a:chExt cx="172379" cy="1281765"/>
            </a:xfrm>
          </p:grpSpPr>
          <p:sp>
            <p:nvSpPr>
              <p:cNvPr id="83" name="椭圆 88">
                <a:extLst>
                  <a:ext uri="{FF2B5EF4-FFF2-40B4-BE49-F238E27FC236}">
                    <a16:creationId xmlns:a16="http://schemas.microsoft.com/office/drawing/2014/main" id="{38496CF5-6940-B54B-B01D-30D227DE5197}"/>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4" name="直接连接符 89">
                <a:extLst>
                  <a:ext uri="{FF2B5EF4-FFF2-40B4-BE49-F238E27FC236}">
                    <a16:creationId xmlns:a16="http://schemas.microsoft.com/office/drawing/2014/main" id="{24A5DF9F-867E-4043-8AB0-414F53FB7D88}"/>
                  </a:ext>
                </a:extLst>
              </p:cNvPr>
              <p:cNvCxnSpPr>
                <a:stCxn id="83"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A6E5C8AC-AC70-F948-9D73-9915C4D6CC44}"/>
                </a:ext>
              </a:extLst>
            </p:cNvPr>
            <p:cNvSpPr txBox="1"/>
            <p:nvPr/>
          </p:nvSpPr>
          <p:spPr>
            <a:xfrm>
              <a:off x="213710" y="3683428"/>
              <a:ext cx="2016224" cy="623248"/>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V0.5</a:t>
              </a:r>
            </a:p>
            <a:p>
              <a:pPr algn="ctr"/>
              <a:r>
                <a:rPr lang="en-US" altLang="zh-CN" sz="2400" dirty="0">
                  <a:solidFill>
                    <a:schemeClr val="tx1">
                      <a:lumMod val="50000"/>
                      <a:lumOff val="50000"/>
                    </a:schemeClr>
                  </a:solidFill>
                  <a:latin typeface="Calibri" panose="020F0502020204030204" pitchFamily="34" charset="0"/>
                </a:rPr>
                <a:t>Distributed training</a:t>
              </a:r>
              <a:endParaRPr lang="zh-CN" altLang="en-US" sz="2400" dirty="0">
                <a:solidFill>
                  <a:schemeClr val="tx1">
                    <a:lumMod val="50000"/>
                    <a:lumOff val="50000"/>
                  </a:schemeClr>
                </a:solidFill>
                <a:latin typeface="Calibri" panose="020F0502020204030204" pitchFamily="34" charset="0"/>
              </a:endParaRPr>
            </a:p>
          </p:txBody>
        </p:sp>
      </p:grpSp>
    </p:spTree>
    <p:extLst>
      <p:ext uri="{BB962C8B-B14F-4D97-AF65-F5344CB8AC3E}">
        <p14:creationId xmlns:p14="http://schemas.microsoft.com/office/powerpoint/2010/main" val="271538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8778E-0120-874D-9C1C-B483FFD22E92}"/>
              </a:ext>
            </a:extLst>
          </p:cNvPr>
          <p:cNvSpPr>
            <a:spLocks noGrp="1"/>
          </p:cNvSpPr>
          <p:nvPr>
            <p:ph type="title"/>
          </p:nvPr>
        </p:nvSpPr>
        <p:spPr>
          <a:xfrm>
            <a:off x="736270" y="2861843"/>
            <a:ext cx="10515600" cy="2852737"/>
          </a:xfrm>
        </p:spPr>
        <p:txBody>
          <a:bodyPr/>
          <a:lstStyle/>
          <a:p>
            <a:r>
              <a:rPr lang="en-US" dirty="0"/>
              <a:t>Q&amp;A</a:t>
            </a:r>
          </a:p>
        </p:txBody>
      </p:sp>
      <p:sp>
        <p:nvSpPr>
          <p:cNvPr id="5" name="Text Placeholder 4">
            <a:extLst>
              <a:ext uri="{FF2B5EF4-FFF2-40B4-BE49-F238E27FC236}">
                <a16:creationId xmlns:a16="http://schemas.microsoft.com/office/drawing/2014/main" id="{4F7593CE-ACD2-7245-8FA1-6967999BA1D1}"/>
              </a:ext>
            </a:extLst>
          </p:cNvPr>
          <p:cNvSpPr>
            <a:spLocks noGrp="1"/>
          </p:cNvSpPr>
          <p:nvPr>
            <p:ph type="body" idx="1"/>
          </p:nvPr>
        </p:nvSpPr>
        <p:spPr>
          <a:xfrm>
            <a:off x="736270" y="4339220"/>
            <a:ext cx="10515600" cy="1500187"/>
          </a:xfrm>
        </p:spPr>
        <p:txBody>
          <a:bodyPr/>
          <a:lstStyle/>
          <a:p>
            <a:r>
              <a:rPr lang="en-US" dirty="0"/>
              <a:t>We are hiring!</a:t>
            </a:r>
          </a:p>
        </p:txBody>
      </p:sp>
      <p:pic>
        <p:nvPicPr>
          <p:cNvPr id="6" name="Content Placeholder 6">
            <a:extLst>
              <a:ext uri="{FF2B5EF4-FFF2-40B4-BE49-F238E27FC236}">
                <a16:creationId xmlns:a16="http://schemas.microsoft.com/office/drawing/2014/main" id="{E1594DCC-09E0-D347-A57A-5BAD9D128DB2}"/>
              </a:ext>
            </a:extLst>
          </p:cNvPr>
          <p:cNvPicPr>
            <a:picLocks noChangeAspect="1"/>
          </p:cNvPicPr>
          <p:nvPr/>
        </p:nvPicPr>
        <p:blipFill>
          <a:blip r:embed="rId3"/>
          <a:stretch>
            <a:fillRect/>
          </a:stretch>
        </p:blipFill>
        <p:spPr>
          <a:xfrm>
            <a:off x="7693338" y="2266839"/>
            <a:ext cx="2963111" cy="2802323"/>
          </a:xfrm>
          <a:prstGeom prst="rect">
            <a:avLst/>
          </a:prstGeom>
        </p:spPr>
      </p:pic>
      <p:sp>
        <p:nvSpPr>
          <p:cNvPr id="7" name="TextBox 6">
            <a:extLst>
              <a:ext uri="{FF2B5EF4-FFF2-40B4-BE49-F238E27FC236}">
                <a16:creationId xmlns:a16="http://schemas.microsoft.com/office/drawing/2014/main" id="{D67CA465-6E20-A141-B58E-283B540D246D}"/>
              </a:ext>
            </a:extLst>
          </p:cNvPr>
          <p:cNvSpPr txBox="1"/>
          <p:nvPr/>
        </p:nvSpPr>
        <p:spPr>
          <a:xfrm>
            <a:off x="10149261" y="2131902"/>
            <a:ext cx="2042739" cy="707886"/>
          </a:xfrm>
          <a:prstGeom prst="rect">
            <a:avLst/>
          </a:prstGeom>
          <a:noFill/>
        </p:spPr>
        <p:txBody>
          <a:bodyPr wrap="none" rtlCol="0">
            <a:spAutoFit/>
          </a:bodyPr>
          <a:lstStyle/>
          <a:p>
            <a:r>
              <a:rPr lang="en-US" sz="4000" dirty="0"/>
              <a:t>Leverage</a:t>
            </a:r>
          </a:p>
        </p:txBody>
      </p:sp>
      <p:sp>
        <p:nvSpPr>
          <p:cNvPr id="8" name="Rectangle 7">
            <a:extLst>
              <a:ext uri="{FF2B5EF4-FFF2-40B4-BE49-F238E27FC236}">
                <a16:creationId xmlns:a16="http://schemas.microsoft.com/office/drawing/2014/main" id="{86027CF8-E7F3-FD49-B0F4-D2B52F01EE87}"/>
              </a:ext>
            </a:extLst>
          </p:cNvPr>
          <p:cNvSpPr/>
          <p:nvPr/>
        </p:nvSpPr>
        <p:spPr>
          <a:xfrm>
            <a:off x="5973298" y="4222263"/>
            <a:ext cx="1960537" cy="707886"/>
          </a:xfrm>
          <a:prstGeom prst="rect">
            <a:avLst/>
          </a:prstGeom>
        </p:spPr>
        <p:txBody>
          <a:bodyPr wrap="none">
            <a:spAutoFit/>
          </a:bodyPr>
          <a:lstStyle/>
          <a:p>
            <a:r>
              <a:rPr lang="en-US" sz="4000" dirty="0"/>
              <a:t>Discover</a:t>
            </a:r>
            <a:endParaRPr lang="en-US" sz="3200" dirty="0"/>
          </a:p>
        </p:txBody>
      </p:sp>
      <p:sp>
        <p:nvSpPr>
          <p:cNvPr id="2" name="TextBox 1">
            <a:extLst>
              <a:ext uri="{FF2B5EF4-FFF2-40B4-BE49-F238E27FC236}">
                <a16:creationId xmlns:a16="http://schemas.microsoft.com/office/drawing/2014/main" id="{56273BE9-C59C-B641-8B7D-4D652F2B6207}"/>
              </a:ext>
            </a:extLst>
          </p:cNvPr>
          <p:cNvSpPr txBox="1"/>
          <p:nvPr/>
        </p:nvSpPr>
        <p:spPr>
          <a:xfrm>
            <a:off x="736270" y="1187532"/>
            <a:ext cx="4677691" cy="830997"/>
          </a:xfrm>
          <a:prstGeom prst="rect">
            <a:avLst/>
          </a:prstGeom>
          <a:noFill/>
        </p:spPr>
        <p:txBody>
          <a:bodyPr wrap="none" rtlCol="0">
            <a:spAutoFit/>
          </a:bodyPr>
          <a:lstStyle/>
          <a:p>
            <a:r>
              <a:rPr lang="en-US" sz="2400" dirty="0"/>
              <a:t>Welcome contributions! Please cite:</a:t>
            </a:r>
          </a:p>
          <a:p>
            <a:endParaRPr lang="en-US" sz="2400" dirty="0"/>
          </a:p>
        </p:txBody>
      </p:sp>
      <p:pic>
        <p:nvPicPr>
          <p:cNvPr id="3" name="Picture 2">
            <a:hlinkClick r:id="rId4"/>
            <a:extLst>
              <a:ext uri="{FF2B5EF4-FFF2-40B4-BE49-F238E27FC236}">
                <a16:creationId xmlns:a16="http://schemas.microsoft.com/office/drawing/2014/main" id="{B3837D0C-2C39-7646-93E2-8CD924217AFA}"/>
              </a:ext>
            </a:extLst>
          </p:cNvPr>
          <p:cNvPicPr>
            <a:picLocks noChangeAspect="1"/>
          </p:cNvPicPr>
          <p:nvPr/>
        </p:nvPicPr>
        <p:blipFill>
          <a:blip r:embed="rId5"/>
          <a:stretch>
            <a:fillRect/>
          </a:stretch>
        </p:blipFill>
        <p:spPr>
          <a:xfrm>
            <a:off x="190910" y="1569515"/>
            <a:ext cx="7175500" cy="2501900"/>
          </a:xfrm>
          <a:prstGeom prst="rect">
            <a:avLst/>
          </a:prstGeom>
        </p:spPr>
      </p:pic>
      <p:sp>
        <p:nvSpPr>
          <p:cNvPr id="9" name="TextBox 8">
            <a:extLst>
              <a:ext uri="{FF2B5EF4-FFF2-40B4-BE49-F238E27FC236}">
                <a16:creationId xmlns:a16="http://schemas.microsoft.com/office/drawing/2014/main" id="{0FFF0497-2409-6D4B-9633-FE511244E66F}"/>
              </a:ext>
            </a:extLst>
          </p:cNvPr>
          <p:cNvSpPr txBox="1"/>
          <p:nvPr/>
        </p:nvSpPr>
        <p:spPr>
          <a:xfrm>
            <a:off x="2432122" y="3867452"/>
            <a:ext cx="3931654" cy="369332"/>
          </a:xfrm>
          <a:prstGeom prst="rect">
            <a:avLst/>
          </a:prstGeom>
          <a:noFill/>
        </p:spPr>
        <p:txBody>
          <a:bodyPr wrap="none" rtlCol="0">
            <a:spAutoFit/>
          </a:bodyPr>
          <a:lstStyle/>
          <a:p>
            <a:r>
              <a:rPr lang="en-US" b="1" dirty="0"/>
              <a:t>George </a:t>
            </a:r>
            <a:r>
              <a:rPr lang="en-US" b="1" dirty="0" err="1"/>
              <a:t>Karypis</a:t>
            </a:r>
            <a:r>
              <a:rPr lang="en-US" b="1" dirty="0"/>
              <a:t> (Univ Minnesota/AWS) </a:t>
            </a:r>
          </a:p>
        </p:txBody>
      </p:sp>
    </p:spTree>
    <p:extLst>
      <p:ext uri="{BB962C8B-B14F-4D97-AF65-F5344CB8AC3E}">
        <p14:creationId xmlns:p14="http://schemas.microsoft.com/office/powerpoint/2010/main" val="344461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3510F-FCCB-2445-9CE8-D610D5BC467D}"/>
              </a:ext>
            </a:extLst>
          </p:cNvPr>
          <p:cNvSpPr>
            <a:spLocks noGrp="1"/>
          </p:cNvSpPr>
          <p:nvPr>
            <p:ph type="title"/>
          </p:nvPr>
        </p:nvSpPr>
        <p:spPr/>
        <p:txBody>
          <a:bodyPr/>
          <a:lstStyle/>
          <a:p>
            <a:r>
              <a:rPr lang="en-US" dirty="0"/>
              <a:t>DGL: design &amp; API</a:t>
            </a:r>
          </a:p>
        </p:txBody>
      </p:sp>
      <p:sp>
        <p:nvSpPr>
          <p:cNvPr id="5" name="Text Placeholder 4">
            <a:extLst>
              <a:ext uri="{FF2B5EF4-FFF2-40B4-BE49-F238E27FC236}">
                <a16:creationId xmlns:a16="http://schemas.microsoft.com/office/drawing/2014/main" id="{1AF30CF3-8C93-AD41-A2DF-DE842ADCE3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333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Flexible message propagation</a:t>
            </a:r>
            <a:endParaRPr lang="zh-CN" altLang="en-US" dirty="0"/>
          </a:p>
        </p:txBody>
      </p:sp>
      <p:sp>
        <p:nvSpPr>
          <p:cNvPr id="3" name="内容占位符 2"/>
          <p:cNvSpPr>
            <a:spLocks noGrp="1"/>
          </p:cNvSpPr>
          <p:nvPr>
            <p:ph idx="1"/>
          </p:nvPr>
        </p:nvSpPr>
        <p:spPr>
          <a:xfrm>
            <a:off x="664501" y="1978720"/>
            <a:ext cx="10862997" cy="3744416"/>
          </a:xfrm>
        </p:spPr>
        <p:txBody>
          <a:bodyPr/>
          <a:lstStyle/>
          <a:p>
            <a:r>
              <a:rPr lang="en-US" altLang="zh-CN" dirty="0"/>
              <a:t>Full propagation (“everyone shouts to everyone near you”)</a:t>
            </a:r>
          </a:p>
          <a:p>
            <a:endParaRPr lang="en-US" altLang="zh-CN" dirty="0"/>
          </a:p>
          <a:p>
            <a:r>
              <a:rPr lang="en-US" altLang="zh-CN" dirty="0"/>
              <a:t>Propagation by graph traversal</a:t>
            </a:r>
          </a:p>
          <a:p>
            <a:pPr lvl="1"/>
            <a:r>
              <a:rPr lang="en-US" altLang="zh-CN" dirty="0"/>
              <a:t>Topological order on sentence parsing tree</a:t>
            </a:r>
          </a:p>
          <a:p>
            <a:pPr lvl="1"/>
            <a:r>
              <a:rPr lang="en-US" altLang="zh-CN" dirty="0"/>
              <a:t>Belief propagation order</a:t>
            </a:r>
          </a:p>
          <a:p>
            <a:pPr lvl="1"/>
            <a:r>
              <a:rPr lang="en-US" altLang="zh-CN" dirty="0"/>
              <a:t>Sampling</a:t>
            </a:r>
          </a:p>
          <a:p>
            <a:pPr marL="457200" lvl="1" indent="0">
              <a:buNone/>
            </a:pPr>
            <a:endParaRPr lang="en-US" altLang="zh-CN" dirty="0"/>
          </a:p>
          <a:p>
            <a:r>
              <a:rPr lang="en-US" altLang="zh-CN" dirty="0"/>
              <a:t>Propagation by random walk</a:t>
            </a:r>
          </a:p>
        </p:txBody>
      </p:sp>
      <p:pic>
        <p:nvPicPr>
          <p:cNvPr id="7" name="Picture 4" descr="tree_images/ch08-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104" y="2541150"/>
            <a:ext cx="3100507"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1AAE0525-DE7A-4142-A82D-67913CCD1BA1}" type="slidenum">
              <a:rPr lang="zh-CN" altLang="en-US" smtClean="0"/>
              <a:t>5</a:t>
            </a:fld>
            <a:endParaRPr lang="zh-CN" altLang="en-US"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611" y="2659370"/>
            <a:ext cx="2991447" cy="2964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180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programming interface</a:t>
            </a:r>
          </a:p>
        </p:txBody>
      </p:sp>
      <p:sp>
        <p:nvSpPr>
          <p:cNvPr id="3" name="内容占位符 2"/>
          <p:cNvSpPr>
            <a:spLocks noGrp="1"/>
          </p:cNvSpPr>
          <p:nvPr>
            <p:ph idx="1"/>
          </p:nvPr>
        </p:nvSpPr>
        <p:spPr>
          <a:xfrm>
            <a:off x="851686" y="1704404"/>
            <a:ext cx="10515600" cy="2708656"/>
          </a:xfrm>
        </p:spPr>
        <p:txBody>
          <a:bodyPr>
            <a:normAutofit/>
          </a:bodyPr>
          <a:lstStyle/>
          <a:p>
            <a:r>
              <a:rPr lang="en-US" altLang="zh-CN" dirty="0"/>
              <a:t>Graph as the core abstraction</a:t>
            </a:r>
          </a:p>
          <a:p>
            <a:pPr lvl="1"/>
            <a:r>
              <a:rPr lang="en-US" altLang="zh-CN" dirty="0" err="1">
                <a:latin typeface="Consolas" panose="020B0609020204030204" pitchFamily="49" charset="0"/>
                <a:cs typeface="Consolas" panose="020B0609020204030204" pitchFamily="49" charset="0"/>
              </a:rPr>
              <a:t>DGLGraph</a:t>
            </a:r>
            <a:endParaRPr lang="en-US" altLang="zh-CN" dirty="0">
              <a:latin typeface="Consolas" panose="020B0609020204030204" pitchFamily="49" charset="0"/>
              <a:cs typeface="Consolas" panose="020B0609020204030204" pitchFamily="49" charset="0"/>
            </a:endParaRPr>
          </a:p>
          <a:p>
            <a:pPr lvl="1"/>
            <a:r>
              <a:rPr lang="en-US" altLang="zh-CN" dirty="0" err="1">
                <a:latin typeface="Consolas" panose="020B0609020204030204" pitchFamily="49" charset="0"/>
                <a:cs typeface="Consolas" panose="020B0609020204030204" pitchFamily="49" charset="0"/>
              </a:rPr>
              <a:t>g.ndata</a:t>
            </a:r>
            <a:r>
              <a:rPr lang="en-US" altLang="zh-CN" dirty="0">
                <a:latin typeface="Consolas" panose="020B0609020204030204" pitchFamily="49" charset="0"/>
                <a:cs typeface="Consolas" panose="020B0609020204030204" pitchFamily="49" charset="0"/>
              </a:rPr>
              <a:t>[‘h’]</a:t>
            </a:r>
            <a:endParaRPr lang="en-US" altLang="zh-CN" dirty="0">
              <a:cs typeface="Consolas" panose="020B0609020204030204" pitchFamily="49" charset="0"/>
            </a:endParaRPr>
          </a:p>
          <a:p>
            <a:r>
              <a:rPr lang="en-US" altLang="zh-CN" dirty="0">
                <a:cs typeface="Consolas" panose="020B0609020204030204" pitchFamily="49" charset="0"/>
              </a:rPr>
              <a:t>Simple but versatile message passing APIs</a:t>
            </a:r>
          </a:p>
          <a:p>
            <a:pPr lvl="1"/>
            <a:endParaRPr lang="en-US" altLang="zh-CN" dirty="0"/>
          </a:p>
          <a:p>
            <a:pPr lvl="1"/>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418" y="3621022"/>
            <a:ext cx="6305551" cy="971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4009720" y="4399404"/>
            <a:ext cx="512064"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9" name="直接连接符 8"/>
          <p:cNvCxnSpPr/>
          <p:nvPr/>
        </p:nvCxnSpPr>
        <p:spPr>
          <a:xfrm>
            <a:off x="6606616" y="4417692"/>
            <a:ext cx="512064"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1412319" y="4758337"/>
            <a:ext cx="8914620" cy="461665"/>
          </a:xfrm>
          <a:prstGeom prst="rect">
            <a:avLst/>
          </a:prstGeom>
          <a:noFill/>
        </p:spPr>
        <p:txBody>
          <a:bodyPr wrap="none" lIns="91440" tIns="45720" rIns="91440" bIns="45720" rtlCol="0">
            <a:spAutoFit/>
          </a:bodyPr>
          <a:lstStyle/>
          <a:p>
            <a:r>
              <a:rPr lang="en-US" altLang="zh-CN" sz="2400" b="1" dirty="0">
                <a:solidFill>
                  <a:schemeClr val="accent2"/>
                </a:solidFill>
                <a:latin typeface="Calibri" panose="020F0502020204030204" pitchFamily="34" charset="0"/>
              </a:rPr>
              <a:t>Active set </a:t>
            </a:r>
            <a:r>
              <a:rPr lang="en-US" altLang="zh-CN" sz="2400" dirty="0">
                <a:latin typeface="Calibri" panose="020F0502020204030204" pitchFamily="34" charset="0"/>
              </a:rPr>
              <a:t>specifies</a:t>
            </a:r>
            <a:r>
              <a:rPr lang="en-US" altLang="zh-CN" sz="2400" b="1" dirty="0">
                <a:latin typeface="Calibri" panose="020F0502020204030204" pitchFamily="34" charset="0"/>
              </a:rPr>
              <a:t> </a:t>
            </a:r>
            <a:r>
              <a:rPr lang="en-US" altLang="zh-CN" sz="2400" dirty="0">
                <a:latin typeface="Calibri" panose="020F0502020204030204" pitchFamily="34" charset="0"/>
              </a:rPr>
              <a:t>which nodes/edges to trigger the computation on.</a:t>
            </a:r>
            <a:endParaRPr lang="zh-CN" altLang="en-US" sz="2400" dirty="0">
              <a:latin typeface="Calibri" panose="020F0502020204030204" pitchFamily="34" charset="0"/>
            </a:endParaRPr>
          </a:p>
        </p:txBody>
      </p:sp>
      <p:sp>
        <p:nvSpPr>
          <p:cNvPr id="4" name="灯片编号占位符 3"/>
          <p:cNvSpPr>
            <a:spLocks noGrp="1"/>
          </p:cNvSpPr>
          <p:nvPr>
            <p:ph type="sldNum" sz="quarter" idx="12"/>
          </p:nvPr>
        </p:nvSpPr>
        <p:spPr/>
        <p:txBody>
          <a:bodyPr/>
          <a:lstStyle/>
          <a:p>
            <a:fld id="{1AAE0525-DE7A-4142-A82D-67913CCD1BA1}" type="slidenum">
              <a:rPr lang="zh-CN" altLang="en-US" smtClean="0"/>
              <a:t>6</a:t>
            </a:fld>
            <a:endParaRPr lang="zh-CN" altLang="en-US" dirty="0"/>
          </a:p>
        </p:txBody>
      </p:sp>
      <p:sp>
        <p:nvSpPr>
          <p:cNvPr id="11" name="TextBox 10"/>
          <p:cNvSpPr txBox="1"/>
          <p:nvPr/>
        </p:nvSpPr>
        <p:spPr>
          <a:xfrm>
            <a:off x="1391478" y="5349213"/>
            <a:ext cx="9975808" cy="461665"/>
          </a:xfrm>
          <a:prstGeom prst="rect">
            <a:avLst/>
          </a:prstGeom>
          <a:noFill/>
        </p:spPr>
        <p:txBody>
          <a:bodyPr wrap="none" lIns="91440" tIns="45720" rIns="91440" bIns="45720" rtlCol="0">
            <a:spAutoFit/>
          </a:bodyPr>
          <a:lstStyle/>
          <a:p>
            <a:r>
              <a:rPr lang="en-US" altLang="zh-CN" sz="2400" dirty="0">
                <a:latin typeface="Calibri" panose="020F0502020204030204" pitchFamily="34" charset="0"/>
              </a:rPr>
              <a:t>                    can be user-defined functions (</a:t>
            </a:r>
            <a:r>
              <a:rPr lang="en-US" altLang="zh-CN" sz="2400" b="1" dirty="0">
                <a:latin typeface="Calibri" panose="020F0502020204030204" pitchFamily="34" charset="0"/>
              </a:rPr>
              <a:t>UDF</a:t>
            </a:r>
            <a:r>
              <a:rPr lang="en-US" altLang="zh-CN" sz="2400" dirty="0">
                <a:latin typeface="Calibri" panose="020F0502020204030204" pitchFamily="34" charset="0"/>
              </a:rPr>
              <a:t>s) or </a:t>
            </a:r>
            <a:r>
              <a:rPr lang="en-US" altLang="zh-CN" sz="2400" b="1" dirty="0">
                <a:latin typeface="Calibri" panose="020F0502020204030204" pitchFamily="34" charset="0"/>
              </a:rPr>
              <a:t>built-in</a:t>
            </a:r>
            <a:r>
              <a:rPr lang="en-US" altLang="zh-CN" sz="2400" dirty="0">
                <a:latin typeface="Calibri" panose="020F0502020204030204" pitchFamily="34" charset="0"/>
              </a:rPr>
              <a:t> symbolic functions.</a:t>
            </a:r>
            <a:endParaRPr lang="zh-CN" altLang="en-US" sz="2400" dirty="0">
              <a:latin typeface="Calibri" panose="020F0502020204030204" pitchFamily="34" charset="0"/>
            </a:endParaRPr>
          </a:p>
        </p:txBody>
      </p:sp>
      <p:grpSp>
        <p:nvGrpSpPr>
          <p:cNvPr id="12" name="组合 11"/>
          <p:cNvGrpSpPr/>
          <p:nvPr/>
        </p:nvGrpSpPr>
        <p:grpSpPr>
          <a:xfrm>
            <a:off x="1487489" y="5349214"/>
            <a:ext cx="1349503" cy="433881"/>
            <a:chOff x="911590" y="3006771"/>
            <a:chExt cx="1012127" cy="325411"/>
          </a:xfrm>
        </p:grpSpPr>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90" y="3006771"/>
              <a:ext cx="328613" cy="30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203" y="3046432"/>
              <a:ext cx="2857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0817" y="3046432"/>
              <a:ext cx="3429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8447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1000"/>
                                        <p:tgtEl>
                                          <p:spTgt spid="3">
                                            <p:txEl>
                                              <p:pRg st="1" end="1"/>
                                            </p:txEl>
                                          </p:spTgt>
                                        </p:tgtEl>
                                      </p:cBhvr>
                                    </p:animEffect>
                                    <p:anim calcmode="lin" valueType="num">
                                      <p:cBhvr>
                                        <p:cTn id="1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194"/>
                                        </p:tgtEl>
                                        <p:attrNameLst>
                                          <p:attrName>style.visibility</p:attrName>
                                        </p:attrNameLst>
                                      </p:cBhvr>
                                      <p:to>
                                        <p:strVal val="visible"/>
                                      </p:to>
                                    </p:set>
                                    <p:animEffect transition="in" filter="fade">
                                      <p:cBhvr>
                                        <p:cTn id="26" dur="1000"/>
                                        <p:tgtEl>
                                          <p:spTgt spid="8194"/>
                                        </p:tgtEl>
                                      </p:cBhvr>
                                    </p:animEffect>
                                    <p:anim calcmode="lin" valueType="num">
                                      <p:cBhvr>
                                        <p:cTn id="27" dur="1000" fill="hold"/>
                                        <p:tgtEl>
                                          <p:spTgt spid="8194"/>
                                        </p:tgtEl>
                                        <p:attrNameLst>
                                          <p:attrName>ppt_x</p:attrName>
                                        </p:attrNameLst>
                                      </p:cBhvr>
                                      <p:tavLst>
                                        <p:tav tm="0">
                                          <p:val>
                                            <p:strVal val="#ppt_x"/>
                                          </p:val>
                                        </p:tav>
                                        <p:tav tm="100000">
                                          <p:val>
                                            <p:strVal val="#ppt_x"/>
                                          </p:val>
                                        </p:tav>
                                      </p:tavLst>
                                    </p:anim>
                                    <p:anim calcmode="lin" valueType="num">
                                      <p:cBhvr>
                                        <p:cTn id="28"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Flexible message handling</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44" y="2433729"/>
            <a:ext cx="7245096" cy="768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999" y="3531327"/>
            <a:ext cx="6996187" cy="132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组合 13"/>
          <p:cNvGrpSpPr/>
          <p:nvPr/>
        </p:nvGrpSpPr>
        <p:grpSpPr>
          <a:xfrm>
            <a:off x="5550408" y="1412776"/>
            <a:ext cx="5202936" cy="1609344"/>
            <a:chOff x="4162806" y="1059582"/>
            <a:chExt cx="3902202" cy="1207008"/>
          </a:xfrm>
        </p:grpSpPr>
        <p:sp>
          <p:nvSpPr>
            <p:cNvPr id="4" name="矩形 3"/>
            <p:cNvSpPr/>
            <p:nvPr/>
          </p:nvSpPr>
          <p:spPr>
            <a:xfrm>
              <a:off x="4162806" y="1909974"/>
              <a:ext cx="315468" cy="356616"/>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5" name="线形标注 1 4"/>
            <p:cNvSpPr/>
            <p:nvPr/>
          </p:nvSpPr>
          <p:spPr>
            <a:xfrm>
              <a:off x="5376672" y="1059582"/>
              <a:ext cx="2688336" cy="425196"/>
            </a:xfrm>
            <a:prstGeom prst="borderCallout1">
              <a:avLst>
                <a:gd name="adj1" fmla="val 86492"/>
                <a:gd name="adj2" fmla="val -2721"/>
                <a:gd name="adj3" fmla="val 186693"/>
                <a:gd name="adj4" fmla="val -30680"/>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Message function</a:t>
              </a:r>
              <a:endParaRPr lang="zh-CN" altLang="en-US" sz="2400" i="1" dirty="0">
                <a:latin typeface="Calibri" panose="020F0502020204030204" pitchFamily="34" charset="0"/>
              </a:endParaRPr>
            </a:p>
          </p:txBody>
        </p:sp>
      </p:grpSp>
      <p:grpSp>
        <p:nvGrpSpPr>
          <p:cNvPr id="15" name="组合 14"/>
          <p:cNvGrpSpPr/>
          <p:nvPr/>
        </p:nvGrpSpPr>
        <p:grpSpPr>
          <a:xfrm>
            <a:off x="838200" y="3720205"/>
            <a:ext cx="9534144" cy="2237140"/>
            <a:chOff x="628650" y="2790153"/>
            <a:chExt cx="7150608" cy="1677855"/>
          </a:xfrm>
        </p:grpSpPr>
        <p:sp>
          <p:nvSpPr>
            <p:cNvPr id="8" name="矩形 7"/>
            <p:cNvSpPr/>
            <p:nvPr/>
          </p:nvSpPr>
          <p:spPr>
            <a:xfrm>
              <a:off x="4098798" y="2790153"/>
              <a:ext cx="315468" cy="356616"/>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9" name="线形标注 1 8"/>
            <p:cNvSpPr/>
            <p:nvPr/>
          </p:nvSpPr>
          <p:spPr>
            <a:xfrm>
              <a:off x="628650" y="3617616"/>
              <a:ext cx="2688336" cy="425196"/>
            </a:xfrm>
            <a:prstGeom prst="borderCallout1">
              <a:avLst>
                <a:gd name="adj1" fmla="val -19960"/>
                <a:gd name="adj2" fmla="val 101361"/>
                <a:gd name="adj3" fmla="val -110081"/>
                <a:gd name="adj4" fmla="val 127483"/>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Update function</a:t>
              </a:r>
              <a:endParaRPr lang="zh-CN" altLang="en-US" sz="2400" i="1" dirty="0">
                <a:latin typeface="Calibri" panose="020F0502020204030204" pitchFamily="34" charset="0"/>
              </a:endParaRPr>
            </a:p>
          </p:txBody>
        </p:sp>
        <p:sp>
          <p:nvSpPr>
            <p:cNvPr id="10" name="矩形 9"/>
            <p:cNvSpPr/>
            <p:nvPr/>
          </p:nvSpPr>
          <p:spPr>
            <a:xfrm>
              <a:off x="5431536" y="2790153"/>
              <a:ext cx="466344" cy="436557"/>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1" name="线形标注 1 10"/>
            <p:cNvSpPr/>
            <p:nvPr/>
          </p:nvSpPr>
          <p:spPr>
            <a:xfrm>
              <a:off x="5090922" y="4042812"/>
              <a:ext cx="2688336" cy="425196"/>
            </a:xfrm>
            <a:prstGeom prst="borderCallout1">
              <a:avLst>
                <a:gd name="adj1" fmla="val -32863"/>
                <a:gd name="adj2" fmla="val 51361"/>
                <a:gd name="adj3" fmla="val -177823"/>
                <a:gd name="adj4" fmla="val 33605"/>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Reduce function</a:t>
              </a:r>
              <a:endParaRPr lang="zh-CN" altLang="en-US" sz="2400" i="1" dirty="0">
                <a:latin typeface="Calibri" panose="020F0502020204030204" pitchFamily="34" charset="0"/>
              </a:endParaRPr>
            </a:p>
          </p:txBody>
        </p:sp>
      </p:grpSp>
      <p:sp>
        <p:nvSpPr>
          <p:cNvPr id="12" name="TextBox 11"/>
          <p:cNvSpPr txBox="1"/>
          <p:nvPr/>
        </p:nvSpPr>
        <p:spPr>
          <a:xfrm>
            <a:off x="178409" y="5767517"/>
            <a:ext cx="4244239" cy="379656"/>
          </a:xfrm>
          <a:prstGeom prst="rect">
            <a:avLst/>
          </a:prstGeom>
          <a:noFill/>
        </p:spPr>
        <p:txBody>
          <a:bodyPr wrap="none" lIns="91440" tIns="45720" rIns="91440" bIns="45720" rtlCol="0">
            <a:spAutoFit/>
          </a:bodyPr>
          <a:lstStyle/>
          <a:p>
            <a:r>
              <a:rPr lang="en-US" altLang="zh-CN" sz="1867" dirty="0">
                <a:latin typeface="Calibri" panose="020F0502020204030204" pitchFamily="34" charset="0"/>
              </a:rPr>
              <a:t>[Gilmer 2017, Wang 2017, </a:t>
            </a:r>
            <a:r>
              <a:rPr lang="en-US" altLang="zh-CN" sz="1867" dirty="0" err="1">
                <a:latin typeface="Calibri" panose="020F0502020204030204" pitchFamily="34" charset="0"/>
              </a:rPr>
              <a:t>Battaglia</a:t>
            </a:r>
            <a:r>
              <a:rPr lang="en-US" altLang="zh-CN" sz="1867" dirty="0">
                <a:latin typeface="Calibri" panose="020F0502020204030204" pitchFamily="34" charset="0"/>
              </a:rPr>
              <a:t> 2018]</a:t>
            </a:r>
            <a:endParaRPr lang="zh-CN" altLang="en-US" sz="1867" dirty="0">
              <a:latin typeface="Calibri" panose="020F0502020204030204" pitchFamily="34" charset="0"/>
            </a:endParaRPr>
          </a:p>
        </p:txBody>
      </p:sp>
      <p:sp>
        <p:nvSpPr>
          <p:cNvPr id="3" name="灯片编号占位符 2"/>
          <p:cNvSpPr>
            <a:spLocks noGrp="1"/>
          </p:cNvSpPr>
          <p:nvPr>
            <p:ph type="sldNum" sz="quarter" idx="12"/>
          </p:nvPr>
        </p:nvSpPr>
        <p:spPr/>
        <p:txBody>
          <a:bodyPr/>
          <a:lstStyle/>
          <a:p>
            <a:fld id="{1AAE0525-DE7A-4142-A82D-67913CCD1BA1}" type="slidenum">
              <a:rPr lang="zh-CN" altLang="en-US" smtClean="0"/>
              <a:t>7</a:t>
            </a:fld>
            <a:endParaRPr lang="zh-CN" altLang="en-US" dirty="0"/>
          </a:p>
        </p:txBody>
      </p:sp>
    </p:spTree>
    <p:extLst>
      <p:ext uri="{BB962C8B-B14F-4D97-AF65-F5344CB8AC3E}">
        <p14:creationId xmlns:p14="http://schemas.microsoft.com/office/powerpoint/2010/main" val="4255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8</a:t>
            </a:fld>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425563"/>
            <a:ext cx="11480800" cy="2912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2824629" y="1613187"/>
            <a:ext cx="6144681" cy="83099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err="1">
                <a:latin typeface="Consolas" panose="020B0609020204030204" pitchFamily="49" charset="0"/>
                <a:cs typeface="Consolas" panose="020B0609020204030204" pitchFamily="49" charset="0"/>
              </a:rPr>
              <a:t>update_all</a:t>
            </a:r>
            <a:r>
              <a:rPr lang="en-US" altLang="zh-CN" sz="2400" dirty="0">
                <a:latin typeface="Calibri" panose="020F0502020204030204" pitchFamily="34" charset="0"/>
              </a:rPr>
              <a:t> is a shortcut for </a:t>
            </a:r>
            <a:r>
              <a:rPr lang="en-US" altLang="zh-CN" sz="2400" dirty="0">
                <a:latin typeface="Consolas" panose="020B0609020204030204" pitchFamily="49" charset="0"/>
                <a:cs typeface="Consolas" panose="020B0609020204030204" pitchFamily="49" charset="0"/>
              </a:rPr>
              <a:t>send(</a:t>
            </a:r>
            <a:r>
              <a:rPr lang="en-US" altLang="zh-CN" sz="2400" dirty="0" err="1">
                <a:latin typeface="Consolas" panose="020B0609020204030204" pitchFamily="49" charset="0"/>
                <a:cs typeface="Consolas" panose="020B0609020204030204" pitchFamily="49" charset="0"/>
              </a:rPr>
              <a:t>G.edges</a:t>
            </a:r>
            <a:r>
              <a:rPr lang="en-US" altLang="zh-CN" sz="2400" dirty="0">
                <a:latin typeface="Consolas" panose="020B0609020204030204" pitchFamily="49" charset="0"/>
                <a:cs typeface="Consolas" panose="020B0609020204030204" pitchFamily="49" charset="0"/>
              </a:rPr>
              <a:t>()) </a:t>
            </a:r>
            <a:r>
              <a:rPr lang="en-US" altLang="zh-CN" sz="2400" dirty="0">
                <a:latin typeface="Calibri" panose="020F0502020204030204" pitchFamily="34" charset="0"/>
              </a:rPr>
              <a:t>+ </a:t>
            </a:r>
            <a:r>
              <a:rPr lang="en-US" altLang="zh-CN" sz="2400" dirty="0" err="1">
                <a:latin typeface="Consolas" panose="020B0609020204030204" pitchFamily="49" charset="0"/>
                <a:cs typeface="Consolas" panose="020B0609020204030204" pitchFamily="49" charset="0"/>
              </a:rPr>
              <a:t>recv</a:t>
            </a:r>
            <a:r>
              <a:rPr lang="en-US" altLang="zh-CN" sz="2400" dirty="0">
                <a:latin typeface="Consolas" panose="020B0609020204030204" pitchFamily="49" charset="0"/>
                <a:cs typeface="Consolas" panose="020B0609020204030204" pitchFamily="49" charset="0"/>
              </a:rPr>
              <a:t>(</a:t>
            </a:r>
            <a:r>
              <a:rPr lang="en-US" altLang="zh-CN" sz="2400" dirty="0" err="1">
                <a:latin typeface="Consolas" panose="020B0609020204030204" pitchFamily="49" charset="0"/>
                <a:cs typeface="Consolas" panose="020B0609020204030204" pitchFamily="49" charset="0"/>
              </a:rPr>
              <a:t>G.nodes</a:t>
            </a:r>
            <a:r>
              <a:rPr lang="en-US" altLang="zh-CN" sz="2400" dirty="0">
                <a:latin typeface="Consolas" panose="020B0609020204030204" pitchFamily="49" charset="0"/>
                <a:cs typeface="Consolas" panose="020B0609020204030204" pitchFamily="49" charset="0"/>
              </a:rPr>
              <a:t>())</a:t>
            </a:r>
            <a:endParaRPr lang="zh-CN" altLang="en-US" sz="2400" dirty="0">
              <a:latin typeface="Consolas" panose="020B0609020204030204" pitchFamily="49" charset="0"/>
              <a:cs typeface="Consolas" panose="020B0609020204030204" pitchFamily="49"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386" y="5027257"/>
            <a:ext cx="3606800"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640CAC61-5088-F640-A162-B1B33C77BF85}"/>
              </a:ext>
            </a:extLst>
          </p:cNvPr>
          <p:cNvPicPr>
            <a:picLocks noChangeAspect="1"/>
          </p:cNvPicPr>
          <p:nvPr/>
        </p:nvPicPr>
        <p:blipFill>
          <a:blip r:embed="rId5"/>
          <a:stretch>
            <a:fillRect/>
          </a:stretch>
        </p:blipFill>
        <p:spPr>
          <a:xfrm>
            <a:off x="213286" y="2462805"/>
            <a:ext cx="5499100" cy="2933700"/>
          </a:xfrm>
          <a:prstGeom prst="rect">
            <a:avLst/>
          </a:prstGeom>
        </p:spPr>
      </p:pic>
      <p:pic>
        <p:nvPicPr>
          <p:cNvPr id="13" name="Picture 3">
            <a:extLst>
              <a:ext uri="{FF2B5EF4-FFF2-40B4-BE49-F238E27FC236}">
                <a16:creationId xmlns:a16="http://schemas.microsoft.com/office/drawing/2014/main" id="{F69ACBE9-3805-E545-AEF4-3ADB68479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29" y="5154257"/>
            <a:ext cx="2616200" cy="96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61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 (GAT)</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9</a:t>
            </a:fld>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01" y="1584093"/>
            <a:ext cx="11329259" cy="411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62" y="5039016"/>
            <a:ext cx="5798006" cy="1237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437CE1C-C3DD-D144-9452-571AAC9C9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62" y="1584093"/>
            <a:ext cx="5592969" cy="3473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762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phago" id="{7C4A6411-DDB0-7944-BF51-99CC6A96E7CD}" vid="{DAFD623C-77C6-1F4A-9FC7-B518F54EF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nyush-stem-talk</Template>
  <TotalTime>24266</TotalTime>
  <Words>1381</Words>
  <Application>Microsoft Office PowerPoint</Application>
  <PresentationFormat>Widescreen</PresentationFormat>
  <Paragraphs>355</Paragraphs>
  <Slides>38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Cambria Math</vt:lpstr>
      <vt:lpstr>Consolas</vt:lpstr>
      <vt:lpstr>Lucida Console</vt:lpstr>
      <vt:lpstr>Office Theme</vt:lpstr>
      <vt:lpstr>Deep Graph Library an update</vt:lpstr>
      <vt:lpstr>DGL: The history</vt:lpstr>
      <vt:lpstr>DGL meta-objectives &amp; architecture</vt:lpstr>
      <vt:lpstr>DGL: design &amp; API</vt:lpstr>
      <vt:lpstr>Flexible message propagation</vt:lpstr>
      <vt:lpstr>DGL programming interface</vt:lpstr>
      <vt:lpstr>Flexible message handling</vt:lpstr>
      <vt:lpstr>Writing GNNs is intuitive in DGL</vt:lpstr>
      <vt:lpstr>Writing GNNs is intuitive in DGL (GAT)</vt:lpstr>
      <vt:lpstr>Different scenarios require different supports</vt:lpstr>
      <vt:lpstr>Summary of DGL Programming Interface</vt:lpstr>
      <vt:lpstr>Performance evaluation</vt:lpstr>
      <vt:lpstr>Initially paid a price for multi-backend (woops!)</vt:lpstr>
      <vt:lpstr>Evaluation: efficiency and memory consumption</vt:lpstr>
      <vt:lpstr>Scalability: single machine, single GPU</vt:lpstr>
      <vt:lpstr>Scalability: single machine, multi-GPU</vt:lpstr>
      <vt:lpstr>Scalability: single machine, NUMA</vt:lpstr>
      <vt:lpstr>Evaluation: auto-batching</vt:lpstr>
      <vt:lpstr>What’s new</vt:lpstr>
      <vt:lpstr>Heterogenous graph</vt:lpstr>
      <vt:lpstr>Supporting Heterogeneous Graph</vt:lpstr>
      <vt:lpstr>Example: graph convolutional matrix completion</vt:lpstr>
      <vt:lpstr>Example: drug discovery</vt:lpstr>
      <vt:lpstr>Digress: even more examples of drug discovery</vt:lpstr>
      <vt:lpstr>DGL 0.43 Release </vt:lpstr>
      <vt:lpstr>0.43 – (1) TensorFlow backend support</vt:lpstr>
      <vt:lpstr>0.43 – (2) DGL-KE:</vt:lpstr>
      <vt:lpstr>0.43 – (2) DGL-KE: runs on multi-GPU, too</vt:lpstr>
      <vt:lpstr>0.43 – (3) Sampling (for giant graph)</vt:lpstr>
      <vt:lpstr>Distributed training: GCN (preliminary results)</vt:lpstr>
      <vt:lpstr>Seeing the world from the lens of graphs</vt:lpstr>
      <vt:lpstr>Transfomer is GAT (over a complete graph)</vt:lpstr>
      <vt:lpstr>Graph in Natural Language Processing</vt:lpstr>
      <vt:lpstr>Graph in Natural Language Processing</vt:lpstr>
      <vt:lpstr>Scene graph extraction (experimental)</vt:lpstr>
      <vt:lpstr>Open source, the source of innovation</vt:lpstr>
      <vt:lpstr>DGL: next step(s)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AI:   Myths, facts, opportunities and challenges</dc:title>
  <dc:creator>Zheng Zhang</dc:creator>
  <cp:lastModifiedBy>Yogesh Kulkarni</cp:lastModifiedBy>
  <cp:revision>463</cp:revision>
  <cp:lastPrinted>2016-10-11T06:54:31Z</cp:lastPrinted>
  <dcterms:created xsi:type="dcterms:W3CDTF">2016-10-10T06:32:17Z</dcterms:created>
  <dcterms:modified xsi:type="dcterms:W3CDTF">2021-06-19T07:41:32Z</dcterms:modified>
</cp:coreProperties>
</file>